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7"/>
  </p:notesMasterIdLst>
  <p:handoutMasterIdLst>
    <p:handoutMasterId r:id="rId68"/>
  </p:handoutMasterIdLst>
  <p:sldIdLst>
    <p:sldId id="1454" r:id="rId8"/>
    <p:sldId id="463" r:id="rId9"/>
    <p:sldId id="1460" r:id="rId10"/>
    <p:sldId id="652" r:id="rId11"/>
    <p:sldId id="653" r:id="rId12"/>
    <p:sldId id="654" r:id="rId13"/>
    <p:sldId id="655" r:id="rId14"/>
    <p:sldId id="656" r:id="rId15"/>
    <p:sldId id="657" r:id="rId16"/>
    <p:sldId id="1296" r:id="rId17"/>
    <p:sldId id="1319" r:id="rId18"/>
    <p:sldId id="1477" r:id="rId19"/>
    <p:sldId id="1462" r:id="rId20"/>
    <p:sldId id="467" r:id="rId21"/>
    <p:sldId id="662" r:id="rId22"/>
    <p:sldId id="663" r:id="rId23"/>
    <p:sldId id="664" r:id="rId24"/>
    <p:sldId id="1478" r:id="rId25"/>
    <p:sldId id="423" r:id="rId26"/>
    <p:sldId id="1479" r:id="rId27"/>
    <p:sldId id="1480" r:id="rId28"/>
    <p:sldId id="1481" r:id="rId29"/>
    <p:sldId id="1482" r:id="rId30"/>
    <p:sldId id="1483" r:id="rId31"/>
    <p:sldId id="1484" r:id="rId32"/>
    <p:sldId id="1485" r:id="rId33"/>
    <p:sldId id="687" r:id="rId34"/>
    <p:sldId id="688" r:id="rId35"/>
    <p:sldId id="689" r:id="rId36"/>
    <p:sldId id="1488" r:id="rId37"/>
    <p:sldId id="690" r:id="rId38"/>
    <p:sldId id="1486" r:id="rId39"/>
    <p:sldId id="1494" r:id="rId40"/>
    <p:sldId id="1487" r:id="rId41"/>
    <p:sldId id="1467" r:id="rId42"/>
    <p:sldId id="785" r:id="rId43"/>
    <p:sldId id="786" r:id="rId44"/>
    <p:sldId id="787" r:id="rId45"/>
    <p:sldId id="788" r:id="rId46"/>
    <p:sldId id="979" r:id="rId47"/>
    <p:sldId id="1438" r:id="rId48"/>
    <p:sldId id="1495" r:id="rId49"/>
    <p:sldId id="1489" r:id="rId50"/>
    <p:sldId id="1496" r:id="rId51"/>
    <p:sldId id="1435" r:id="rId52"/>
    <p:sldId id="1490" r:id="rId53"/>
    <p:sldId id="1491" r:id="rId54"/>
    <p:sldId id="1492" r:id="rId55"/>
    <p:sldId id="1505" r:id="rId56"/>
    <p:sldId id="1497" r:id="rId57"/>
    <p:sldId id="1498" r:id="rId58"/>
    <p:sldId id="1500" r:id="rId59"/>
    <p:sldId id="1501" r:id="rId60"/>
    <p:sldId id="1499" r:id="rId61"/>
    <p:sldId id="1502" r:id="rId62"/>
    <p:sldId id="1503" r:id="rId63"/>
    <p:sldId id="1504" r:id="rId64"/>
    <p:sldId id="1493" r:id="rId65"/>
    <p:sldId id="264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F9F9F9"/>
    <a:srgbClr val="4C5252"/>
    <a:srgbClr val="8A8A8A"/>
    <a:srgbClr val="48504F"/>
    <a:srgbClr val="B60206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3342" autoAdjust="0"/>
  </p:normalViewPr>
  <p:slideViewPr>
    <p:cSldViewPr snapToGrid="0">
      <p:cViewPr varScale="1">
        <p:scale>
          <a:sx n="75" d="100"/>
          <a:sy n="75" d="100"/>
        </p:scale>
        <p:origin x="6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2022/9/6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11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49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17454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689286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460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607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94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3" r:id="rId16"/>
    <p:sldLayoutId id="2147483714" r:id="rId17"/>
    <p:sldLayoutId id="2147483716" r:id="rId18"/>
    <p:sldLayoutId id="2147483717" r:id="rId19"/>
    <p:sldLayoutId id="2147483718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2729917"/>
            <a:ext cx="10541000" cy="1158875"/>
          </a:xfrm>
        </p:spPr>
        <p:txBody>
          <a:bodyPr/>
          <a:lstStyle/>
          <a:p>
            <a:r>
              <a:rPr kumimoji="1" lang="en-US" altLang="zh-CN" sz="5400"/>
              <a:t>Java </a:t>
            </a:r>
            <a:r>
              <a:rPr kumimoji="1" lang="zh-CN" altLang="en-US" sz="5400"/>
              <a:t>介绍与环境搭建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3C92156-3FF8-202F-11C6-450BFF20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1800456"/>
            <a:ext cx="9170633" cy="3583920"/>
          </a:xfrm>
          <a:prstGeom prst="roundRect">
            <a:avLst>
              <a:gd name="adj" fmla="val 2520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E3A3E2-81FD-DEC0-8DBF-5B2FA9816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337" y="2065994"/>
            <a:ext cx="8881333" cy="3853704"/>
          </a:xfrm>
          <a:prstGeom prst="roundRect">
            <a:avLst>
              <a:gd name="adj" fmla="val 2750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D56B2D-5121-4E14-BE17-9FFF89F3D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547" y="2325730"/>
            <a:ext cx="8516281" cy="3853704"/>
          </a:xfrm>
          <a:prstGeom prst="roundRect">
            <a:avLst>
              <a:gd name="adj" fmla="val 2572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2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2C31051-C915-E00F-1625-B55FCE29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84" y="2074884"/>
            <a:ext cx="3390136" cy="1787452"/>
          </a:xfrm>
          <a:prstGeom prst="roundRect">
            <a:avLst>
              <a:gd name="adj" fmla="val 2572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A2CCF9-7583-0FB2-B29B-88ACC1D99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23" y="2075045"/>
            <a:ext cx="3438824" cy="1787452"/>
          </a:xfrm>
          <a:prstGeom prst="roundRect">
            <a:avLst>
              <a:gd name="adj" fmla="val 2520"/>
            </a:avLst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4CEAA1-77B0-8270-0F00-3E9F29EA7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163" y="2076077"/>
            <a:ext cx="3585583" cy="1786259"/>
          </a:xfrm>
          <a:prstGeom prst="roundRect">
            <a:avLst>
              <a:gd name="adj" fmla="val 2750"/>
            </a:avLst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EE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E6772D4-E856-4140-99B9-50DE602898B8}"/>
              </a:ext>
            </a:extLst>
          </p:cNvPr>
          <p:cNvSpPr txBox="1"/>
          <p:nvPr/>
        </p:nvSpPr>
        <p:spPr>
          <a:xfrm>
            <a:off x="710880" y="1657804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EE : Java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语言的（企业版），用于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方向的</a:t>
            </a:r>
            <a:r>
              <a:rPr lang="zh-CN" altLang="en-US" sz="14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网站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42786D1-9FEA-4FAA-8868-0C8703B290C3}"/>
              </a:ext>
            </a:extLst>
          </p:cNvPr>
          <p:cNvSpPr txBox="1"/>
          <p:nvPr/>
        </p:nvSpPr>
        <p:spPr>
          <a:xfrm>
            <a:off x="710880" y="2243635"/>
            <a:ext cx="7543800" cy="708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网页：用于数据展示</a:t>
            </a:r>
            <a:endParaRPr lang="en-US" altLang="zh-CN" sz="1400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网站：网页 </a:t>
            </a:r>
            <a:r>
              <a:rPr lang="en-US" altLang="zh-CN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后台服务器</a:t>
            </a:r>
            <a:endParaRPr lang="en-US" altLang="zh-CN" sz="1400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40AE53-E427-4EDC-9872-431035CB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67" y="3101704"/>
            <a:ext cx="5399608" cy="36278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1E9CC8-2B90-4DF3-A4B7-911DF5A5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387" y="3101704"/>
            <a:ext cx="2527191" cy="32177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61B2FE-44C0-4A25-98A6-44F1645CBA02}"/>
              </a:ext>
            </a:extLst>
          </p:cNvPr>
          <p:cNvSpPr/>
          <p:nvPr/>
        </p:nvSpPr>
        <p:spPr>
          <a:xfrm>
            <a:off x="3926580" y="4198472"/>
            <a:ext cx="1152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xxxxx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1A0A2C-ECE9-4EBB-B7C1-94447C6E4A2D}"/>
              </a:ext>
            </a:extLst>
          </p:cNvPr>
          <p:cNvSpPr/>
          <p:nvPr/>
        </p:nvSpPr>
        <p:spPr>
          <a:xfrm>
            <a:off x="3926580" y="4475077"/>
            <a:ext cx="1152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xxxxx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2F76C2-8932-46BB-A3E0-BE5B135AB24E}"/>
              </a:ext>
            </a:extLst>
          </p:cNvPr>
          <p:cNvCxnSpPr>
            <a:cxnSpLocks/>
          </p:cNvCxnSpPr>
          <p:nvPr/>
        </p:nvCxnSpPr>
        <p:spPr>
          <a:xfrm>
            <a:off x="4745865" y="5112913"/>
            <a:ext cx="479957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168F080-9F3B-4C20-9AE6-6953C63B0EB5}"/>
              </a:ext>
            </a:extLst>
          </p:cNvPr>
          <p:cNvCxnSpPr/>
          <p:nvPr/>
        </p:nvCxnSpPr>
        <p:spPr>
          <a:xfrm flipH="1">
            <a:off x="5434361" y="4326673"/>
            <a:ext cx="404754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F6E98920-9DF5-435D-9921-CD9AD20A8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679" y="3842299"/>
            <a:ext cx="1083615" cy="40635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229045-9756-4808-BB84-730537A73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38" y="4404690"/>
            <a:ext cx="1013450" cy="33905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96D0DDD-2C5B-4446-984D-F072F97203C2}"/>
              </a:ext>
            </a:extLst>
          </p:cNvPr>
          <p:cNvSpPr/>
          <p:nvPr/>
        </p:nvSpPr>
        <p:spPr>
          <a:xfrm>
            <a:off x="3419707" y="5351273"/>
            <a:ext cx="14748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请检查用户名或密码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D15CD32-81DF-4008-8AFF-4379B3DFA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39" y="3688199"/>
            <a:ext cx="4412875" cy="22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allAtOnce"/>
      <p:bldP spid="12" grpId="0" build="p"/>
      <p:bldP spid="12" grpId="1" build="allAtOnce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Java</a:t>
            </a:r>
            <a:r>
              <a:rPr kumimoji="1" lang="en-US" altLang="zh-CN" dirty="0"/>
              <a:t> </a:t>
            </a:r>
            <a:r>
              <a:rPr kumimoji="1" lang="zh-CN" altLang="en-US" dirty="0"/>
              <a:t>跨平台性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1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平台与跨平台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81A8551-5DC4-491C-9272-9B0353263EF6}"/>
              </a:ext>
            </a:extLst>
          </p:cNvPr>
          <p:cNvSpPr txBox="1"/>
          <p:nvPr/>
        </p:nvSpPr>
        <p:spPr>
          <a:xfrm>
            <a:off x="717229" y="1635973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平台：指的是操作系统。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C7CC530-3930-4F7D-8E7E-8C74738BFB34}"/>
              </a:ext>
            </a:extLst>
          </p:cNvPr>
          <p:cNvSpPr txBox="1"/>
          <p:nvPr/>
        </p:nvSpPr>
        <p:spPr>
          <a:xfrm>
            <a:off x="710880" y="2112363"/>
            <a:ext cx="7543800" cy="10237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Windows</a:t>
            </a:r>
          </a:p>
          <a:p>
            <a:pPr marL="228594" indent="-2285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MacOS</a:t>
            </a:r>
          </a:p>
          <a:p>
            <a:pPr marL="228594" indent="-2285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Linux</a:t>
            </a:r>
            <a:endParaRPr lang="zh-CN" altLang="en-US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04175EA-A015-403B-B508-9707595665B2}"/>
              </a:ext>
            </a:extLst>
          </p:cNvPr>
          <p:cNvSpPr txBox="1"/>
          <p:nvPr/>
        </p:nvSpPr>
        <p:spPr>
          <a:xfrm>
            <a:off x="710880" y="3320840"/>
            <a:ext cx="7543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跨平台：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程序可以在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任意操作系统上运行。</a:t>
            </a:r>
          </a:p>
        </p:txBody>
      </p:sp>
    </p:spTree>
    <p:extLst>
      <p:ext uri="{BB962C8B-B14F-4D97-AF65-F5344CB8AC3E}">
        <p14:creationId xmlns:p14="http://schemas.microsoft.com/office/powerpoint/2010/main" val="187426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平台与跨平台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9DDACF6C-CECB-4A4A-A06E-643758AF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8" y="3716867"/>
            <a:ext cx="2366433" cy="285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71145519-E5A6-4D07-9A02-8D463986C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5" y="3086101"/>
            <a:ext cx="2728383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F1F3B141-6D32-4D64-A58D-94A34586A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67" y="806451"/>
            <a:ext cx="415925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B61C37-86FC-4071-82BF-F32E96CD408C}"/>
              </a:ext>
            </a:extLst>
          </p:cNvPr>
          <p:cNvSpPr txBox="1"/>
          <p:nvPr/>
        </p:nvSpPr>
        <p:spPr>
          <a:xfrm>
            <a:off x="8688918" y="2677585"/>
            <a:ext cx="153458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E0D5D5F7-0FAE-4E30-940C-A642E961DD72}"/>
              </a:ext>
            </a:extLst>
          </p:cNvPr>
          <p:cNvSpPr/>
          <p:nvPr/>
        </p:nvSpPr>
        <p:spPr>
          <a:xfrm>
            <a:off x="2533652" y="2518834"/>
            <a:ext cx="3179233" cy="1439333"/>
          </a:xfrm>
          <a:prstGeom prst="wedgeEllipseCallout">
            <a:avLst>
              <a:gd name="adj1" fmla="val -53361"/>
              <a:gd name="adj2" fmla="val 30343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服务器是现在市场主流且免费，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服务器收费，长时间不关机会也越来越慢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换！换！换！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E0C064A-2E03-41E5-882F-0B41B11475DF}"/>
              </a:ext>
            </a:extLst>
          </p:cNvPr>
          <p:cNvSpPr/>
          <p:nvPr/>
        </p:nvSpPr>
        <p:spPr>
          <a:xfrm>
            <a:off x="6576485" y="3562352"/>
            <a:ext cx="3092449" cy="1248833"/>
          </a:xfrm>
          <a:prstGeom prst="wedgeEllipseCallout">
            <a:avLst>
              <a:gd name="adj1" fmla="val 48843"/>
              <a:gd name="adj2" fmla="val 4357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领导，我们的程序是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C#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编写的，脱离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环境就不行了啊</a:t>
            </a:r>
          </a:p>
        </p:txBody>
      </p:sp>
    </p:spTree>
    <p:extLst>
      <p:ext uri="{BB962C8B-B14F-4D97-AF65-F5344CB8AC3E}">
        <p14:creationId xmlns:p14="http://schemas.microsoft.com/office/powerpoint/2010/main" val="15109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平台与跨平台</a:t>
            </a:r>
          </a:p>
        </p:txBody>
      </p:sp>
      <p:pic>
        <p:nvPicPr>
          <p:cNvPr id="13" name="图片 3">
            <a:extLst>
              <a:ext uri="{FF2B5EF4-FFF2-40B4-BE49-F238E27FC236}">
                <a16:creationId xmlns:a16="http://schemas.microsoft.com/office/drawing/2014/main" id="{FD998496-70C8-48AA-B1E0-86CCD41C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8" y="3716867"/>
            <a:ext cx="2366433" cy="285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EBB7FD-71A8-44B6-896C-194ED4E07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1" y="3621618"/>
            <a:ext cx="2173817" cy="278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4">
            <a:extLst>
              <a:ext uri="{FF2B5EF4-FFF2-40B4-BE49-F238E27FC236}">
                <a16:creationId xmlns:a16="http://schemas.microsoft.com/office/drawing/2014/main" id="{6127BB0E-E466-42DA-BE68-A148C4D0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5" y="3086101"/>
            <a:ext cx="2728383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5">
            <a:extLst>
              <a:ext uri="{FF2B5EF4-FFF2-40B4-BE49-F238E27FC236}">
                <a16:creationId xmlns:a16="http://schemas.microsoft.com/office/drawing/2014/main" id="{31A40D1D-09E7-4CD8-8A03-A4A2C36F3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67" y="806451"/>
            <a:ext cx="415925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91D9D90-CC05-43F8-8BC5-F4E57A91327B}"/>
              </a:ext>
            </a:extLst>
          </p:cNvPr>
          <p:cNvSpPr txBox="1"/>
          <p:nvPr/>
        </p:nvSpPr>
        <p:spPr>
          <a:xfrm>
            <a:off x="8688918" y="2677585"/>
            <a:ext cx="153458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思想气泡: 云 17">
            <a:extLst>
              <a:ext uri="{FF2B5EF4-FFF2-40B4-BE49-F238E27FC236}">
                <a16:creationId xmlns:a16="http://schemas.microsoft.com/office/drawing/2014/main" id="{64734AA0-6FEA-4048-A008-92377CDF1D72}"/>
              </a:ext>
            </a:extLst>
          </p:cNvPr>
          <p:cNvSpPr/>
          <p:nvPr/>
        </p:nvSpPr>
        <p:spPr>
          <a:xfrm>
            <a:off x="7816851" y="3621618"/>
            <a:ext cx="1735667" cy="931333"/>
          </a:xfrm>
          <a:prstGeom prst="cloudCallout">
            <a:avLst>
              <a:gd name="adj1" fmla="val 51701"/>
              <a:gd name="adj2" fmla="val 41992"/>
            </a:avLst>
          </a:prstGeom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阿巴阿巴阿巴！！！</a:t>
            </a:r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D52AD8BB-50C7-44D6-AEBC-B854E83F3067}"/>
              </a:ext>
            </a:extLst>
          </p:cNvPr>
          <p:cNvSpPr/>
          <p:nvPr/>
        </p:nvSpPr>
        <p:spPr>
          <a:xfrm>
            <a:off x="2533651" y="2853267"/>
            <a:ext cx="2601383" cy="1104900"/>
          </a:xfrm>
          <a:prstGeom prst="wedgeEllipseCallout">
            <a:avLst>
              <a:gd name="adj1" fmla="val -53361"/>
              <a:gd name="adj2" fmla="val 30343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给你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3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天时间，我只要结果。</a:t>
            </a:r>
          </a:p>
        </p:txBody>
      </p:sp>
    </p:spTree>
    <p:extLst>
      <p:ext uri="{BB962C8B-B14F-4D97-AF65-F5344CB8AC3E}">
        <p14:creationId xmlns:p14="http://schemas.microsoft.com/office/powerpoint/2010/main" val="158200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跨平台工作原理</a:t>
            </a:r>
          </a:p>
        </p:txBody>
      </p:sp>
      <p:grpSp>
        <p:nvGrpSpPr>
          <p:cNvPr id="35" name="组合 3">
            <a:extLst>
              <a:ext uri="{FF2B5EF4-FFF2-40B4-BE49-F238E27FC236}">
                <a16:creationId xmlns:a16="http://schemas.microsoft.com/office/drawing/2014/main" id="{11A8A231-2A95-4597-B177-8E14348A411A}"/>
              </a:ext>
            </a:extLst>
          </p:cNvPr>
          <p:cNvGrpSpPr>
            <a:grpSpLocks/>
          </p:cNvGrpSpPr>
          <p:nvPr/>
        </p:nvGrpSpPr>
        <p:grpSpPr bwMode="auto">
          <a:xfrm>
            <a:off x="838202" y="3270252"/>
            <a:ext cx="2137832" cy="1039283"/>
            <a:chOff x="6656389" y="823568"/>
            <a:chExt cx="1602576" cy="780185"/>
          </a:xfrm>
        </p:grpSpPr>
        <p:pic>
          <p:nvPicPr>
            <p:cNvPr id="36" name="Picture 9" descr="C:\Users\admin\Desktop\816222-20150928161843261-1576526614.png">
              <a:extLst>
                <a:ext uri="{FF2B5EF4-FFF2-40B4-BE49-F238E27FC236}">
                  <a16:creationId xmlns:a16="http://schemas.microsoft.com/office/drawing/2014/main" id="{72E3B03C-37FF-4C02-A707-6AF407EB0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389" y="823568"/>
              <a:ext cx="1304925" cy="780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2">
              <a:extLst>
                <a:ext uri="{FF2B5EF4-FFF2-40B4-BE49-F238E27FC236}">
                  <a16:creationId xmlns:a16="http://schemas.microsoft.com/office/drawing/2014/main" id="{7F808E57-6722-48C4-9CD0-330C6D484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376" y="1129421"/>
              <a:ext cx="649589" cy="300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endParaRPr lang="zh-CN" altLang="en-US" sz="20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8" name="TextBox 45">
            <a:extLst>
              <a:ext uri="{FF2B5EF4-FFF2-40B4-BE49-F238E27FC236}">
                <a16:creationId xmlns:a16="http://schemas.microsoft.com/office/drawing/2014/main" id="{AEEB477E-CFB2-433C-A45A-4DBF395C41C6}"/>
              </a:ext>
            </a:extLst>
          </p:cNvPr>
          <p:cNvSpPr txBox="1"/>
          <p:nvPr/>
        </p:nvSpPr>
        <p:spPr>
          <a:xfrm>
            <a:off x="1100667" y="6199718"/>
            <a:ext cx="10974917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总结：在需要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应用程序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的操作系统上，安装一个与操作系统对应的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 Java Virtual Machine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即可。</a:t>
            </a:r>
          </a:p>
        </p:txBody>
      </p:sp>
      <p:pic>
        <p:nvPicPr>
          <p:cNvPr id="39" name="图片 1">
            <a:extLst>
              <a:ext uri="{FF2B5EF4-FFF2-40B4-BE49-F238E27FC236}">
                <a16:creationId xmlns:a16="http://schemas.microsoft.com/office/drawing/2014/main" id="{4E7A7F22-F642-4174-905D-A7D8E627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1" y="2021418"/>
            <a:ext cx="2497667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2">
            <a:extLst>
              <a:ext uri="{FF2B5EF4-FFF2-40B4-BE49-F238E27FC236}">
                <a16:creationId xmlns:a16="http://schemas.microsoft.com/office/drawing/2014/main" id="{28012538-FA4B-4002-87AB-3398D1FF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7" y="3081867"/>
            <a:ext cx="2330451" cy="10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5">
            <a:extLst>
              <a:ext uri="{FF2B5EF4-FFF2-40B4-BE49-F238E27FC236}">
                <a16:creationId xmlns:a16="http://schemas.microsoft.com/office/drawing/2014/main" id="{D7399FC5-8A14-4C8B-82CC-E759EE91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85" y="4614334"/>
            <a:ext cx="1892300" cy="114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31188E7-0B30-4EC4-B63B-60A600433E2F}"/>
              </a:ext>
            </a:extLst>
          </p:cNvPr>
          <p:cNvSpPr/>
          <p:nvPr/>
        </p:nvSpPr>
        <p:spPr>
          <a:xfrm>
            <a:off x="5422900" y="2169584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9D3B940-49C5-4CF8-A70E-609F98F19730}"/>
              </a:ext>
            </a:extLst>
          </p:cNvPr>
          <p:cNvSpPr/>
          <p:nvPr/>
        </p:nvSpPr>
        <p:spPr>
          <a:xfrm>
            <a:off x="5422900" y="3405718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70513EC-EF04-45B9-B637-FD109B2BBB0C}"/>
              </a:ext>
            </a:extLst>
          </p:cNvPr>
          <p:cNvSpPr/>
          <p:nvPr/>
        </p:nvSpPr>
        <p:spPr>
          <a:xfrm>
            <a:off x="5422900" y="4798484"/>
            <a:ext cx="1921933" cy="7683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MacOS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8546152-EB2C-4FAB-BD91-53A723249379}"/>
              </a:ext>
            </a:extLst>
          </p:cNvPr>
          <p:cNvCxnSpPr>
            <a:cxnSpLocks/>
          </p:cNvCxnSpPr>
          <p:nvPr/>
        </p:nvCxnSpPr>
        <p:spPr>
          <a:xfrm flipV="1">
            <a:off x="2976033" y="2489201"/>
            <a:ext cx="1153584" cy="11408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BF09ED1-15A6-4FC3-A2F8-5363AE6FF493}"/>
              </a:ext>
            </a:extLst>
          </p:cNvPr>
          <p:cNvCxnSpPr>
            <a:cxnSpLocks/>
          </p:cNvCxnSpPr>
          <p:nvPr/>
        </p:nvCxnSpPr>
        <p:spPr>
          <a:xfrm>
            <a:off x="2859617" y="3877733"/>
            <a:ext cx="127000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408E790-9D6D-4757-A713-94C4077AEBEC}"/>
              </a:ext>
            </a:extLst>
          </p:cNvPr>
          <p:cNvCxnSpPr>
            <a:cxnSpLocks/>
          </p:cNvCxnSpPr>
          <p:nvPr/>
        </p:nvCxnSpPr>
        <p:spPr>
          <a:xfrm>
            <a:off x="2976033" y="4099984"/>
            <a:ext cx="1153584" cy="106680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D92DA32-5CF2-493C-9B49-AE95B58FE128}"/>
              </a:ext>
            </a:extLst>
          </p:cNvPr>
          <p:cNvCxnSpPr/>
          <p:nvPr/>
        </p:nvCxnSpPr>
        <p:spPr>
          <a:xfrm>
            <a:off x="4129618" y="2489200"/>
            <a:ext cx="12488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217D0A4-424D-45BE-B4F5-C5F5D298C63C}"/>
              </a:ext>
            </a:extLst>
          </p:cNvPr>
          <p:cNvCxnSpPr>
            <a:cxnSpLocks/>
          </p:cNvCxnSpPr>
          <p:nvPr/>
        </p:nvCxnSpPr>
        <p:spPr>
          <a:xfrm>
            <a:off x="4078818" y="3877733"/>
            <a:ext cx="129963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9D1F5F8-B0EA-4BF9-B961-5D328F7CDADA}"/>
              </a:ext>
            </a:extLst>
          </p:cNvPr>
          <p:cNvCxnSpPr/>
          <p:nvPr/>
        </p:nvCxnSpPr>
        <p:spPr>
          <a:xfrm>
            <a:off x="4129618" y="5166784"/>
            <a:ext cx="1248833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1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  <p:bldP spid="43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跨平台工作原理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27209-5801-CBB2-8422-2EA937F6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98" y="1829687"/>
            <a:ext cx="7600567" cy="427558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1A5ECE4-4AFA-AE8E-757E-3DA099CD007D}"/>
              </a:ext>
            </a:extLst>
          </p:cNvPr>
          <p:cNvGrpSpPr/>
          <p:nvPr/>
        </p:nvGrpSpPr>
        <p:grpSpPr>
          <a:xfrm>
            <a:off x="926635" y="1848987"/>
            <a:ext cx="2121151" cy="4407189"/>
            <a:chOff x="1355260" y="1895475"/>
            <a:chExt cx="2121151" cy="44071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F1FA7A-342D-1A3C-59B2-7C674EBDD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" t="778" r="3016"/>
            <a:stretch/>
          </p:blipFill>
          <p:spPr>
            <a:xfrm>
              <a:off x="1355260" y="1895475"/>
              <a:ext cx="2121151" cy="440718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2DEEEE-2FCC-1F5E-4469-101CAABA8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441737" y="1986305"/>
              <a:ext cx="1948196" cy="4165458"/>
            </a:xfrm>
            <a:custGeom>
              <a:avLst/>
              <a:gdLst>
                <a:gd name="connsiteX0" fmla="*/ 141243 w 1948196"/>
                <a:gd name="connsiteY0" fmla="*/ 0 h 4165458"/>
                <a:gd name="connsiteX1" fmla="*/ 1806952 w 1948196"/>
                <a:gd name="connsiteY1" fmla="*/ 0 h 4165458"/>
                <a:gd name="connsiteX2" fmla="*/ 1948196 w 1948196"/>
                <a:gd name="connsiteY2" fmla="*/ 141244 h 4165458"/>
                <a:gd name="connsiteX3" fmla="*/ 1948196 w 1948196"/>
                <a:gd name="connsiteY3" fmla="*/ 4024214 h 4165458"/>
                <a:gd name="connsiteX4" fmla="*/ 1806952 w 1948196"/>
                <a:gd name="connsiteY4" fmla="*/ 4165458 h 4165458"/>
                <a:gd name="connsiteX5" fmla="*/ 141243 w 1948196"/>
                <a:gd name="connsiteY5" fmla="*/ 4165458 h 4165458"/>
                <a:gd name="connsiteX6" fmla="*/ 11099 w 1948196"/>
                <a:gd name="connsiteY6" fmla="*/ 4079193 h 4165458"/>
                <a:gd name="connsiteX7" fmla="*/ 0 w 1948196"/>
                <a:gd name="connsiteY7" fmla="*/ 4024219 h 4165458"/>
                <a:gd name="connsiteX8" fmla="*/ 0 w 1948196"/>
                <a:gd name="connsiteY8" fmla="*/ 141239 h 4165458"/>
                <a:gd name="connsiteX9" fmla="*/ 11099 w 1948196"/>
                <a:gd name="connsiteY9" fmla="*/ 86266 h 4165458"/>
                <a:gd name="connsiteX10" fmla="*/ 141243 w 1948196"/>
                <a:gd name="connsiteY10" fmla="*/ 0 h 41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8196" h="4165458">
                  <a:moveTo>
                    <a:pt x="141243" y="0"/>
                  </a:moveTo>
                  <a:lnTo>
                    <a:pt x="1806952" y="0"/>
                  </a:lnTo>
                  <a:cubicBezTo>
                    <a:pt x="1884959" y="0"/>
                    <a:pt x="1948196" y="63237"/>
                    <a:pt x="1948196" y="141244"/>
                  </a:cubicBezTo>
                  <a:lnTo>
                    <a:pt x="1948196" y="4024214"/>
                  </a:lnTo>
                  <a:cubicBezTo>
                    <a:pt x="1948196" y="4102221"/>
                    <a:pt x="1884959" y="4165458"/>
                    <a:pt x="1806952" y="4165458"/>
                  </a:cubicBezTo>
                  <a:lnTo>
                    <a:pt x="141243" y="4165458"/>
                  </a:lnTo>
                  <a:cubicBezTo>
                    <a:pt x="82738" y="4165458"/>
                    <a:pt x="32541" y="4129887"/>
                    <a:pt x="11099" y="4079193"/>
                  </a:cubicBezTo>
                  <a:lnTo>
                    <a:pt x="0" y="4024219"/>
                  </a:lnTo>
                  <a:lnTo>
                    <a:pt x="0" y="141239"/>
                  </a:lnTo>
                  <a:lnTo>
                    <a:pt x="11099" y="86266"/>
                  </a:lnTo>
                  <a:cubicBezTo>
                    <a:pt x="32541" y="35571"/>
                    <a:pt x="82738" y="0"/>
                    <a:pt x="141243" y="0"/>
                  </a:cubicBezTo>
                  <a:close/>
                </a:path>
              </a:pathLst>
            </a:cu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6F41189-4E9B-81F0-491B-D3DA93BB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05" y="2598357"/>
            <a:ext cx="586378" cy="6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6390" y="180866"/>
            <a:ext cx="5760538" cy="47102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JVM</a:t>
            </a:r>
            <a:r>
              <a:rPr lang="zh-CN" altLang="en-US" dirty="0"/>
              <a:t>虚拟机本身是否可以跨平台？</a:t>
            </a:r>
          </a:p>
        </p:txBody>
      </p:sp>
      <p:sp>
        <p:nvSpPr>
          <p:cNvPr id="4" name="三角形 9">
            <a:extLst>
              <a:ext uri="{FF2B5EF4-FFF2-40B4-BE49-F238E27FC236}">
                <a16:creationId xmlns:a16="http://schemas.microsoft.com/office/drawing/2014/main" id="{31D97C3E-8110-4E37-BF3E-A43F7E147EA1}"/>
              </a:ext>
            </a:extLst>
          </p:cNvPr>
          <p:cNvSpPr/>
          <p:nvPr/>
        </p:nvSpPr>
        <p:spPr>
          <a:xfrm rot="2651319">
            <a:off x="5261882" y="3791389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02F381-2D5D-4CDC-A985-F4CC774CCEE5}"/>
              </a:ext>
            </a:extLst>
          </p:cNvPr>
          <p:cNvSpPr txBox="1"/>
          <p:nvPr/>
        </p:nvSpPr>
        <p:spPr>
          <a:xfrm>
            <a:off x="5424487" y="3901786"/>
            <a:ext cx="6767513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虚拟机本身不允许跨平台，允许跨平台的是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endParaRPr lang="en-US" altLang="zh-CN" sz="1400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BAE0CC-1C62-4F25-B784-943FB38010C1}"/>
              </a:ext>
            </a:extLst>
          </p:cNvPr>
          <p:cNvSpPr/>
          <p:nvPr/>
        </p:nvSpPr>
        <p:spPr>
          <a:xfrm>
            <a:off x="5368836" y="3773625"/>
            <a:ext cx="4927823" cy="637389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231AF-0D9F-43FB-968C-824AED604042}"/>
              </a:ext>
            </a:extLst>
          </p:cNvPr>
          <p:cNvSpPr/>
          <p:nvPr/>
        </p:nvSpPr>
        <p:spPr>
          <a:xfrm>
            <a:off x="5255268" y="3507276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26806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158875"/>
            <a:ext cx="5973761" cy="4256405"/>
          </a:xfrm>
        </p:spPr>
        <p:txBody>
          <a:bodyPr/>
          <a:lstStyle/>
          <a:p>
            <a:r>
              <a:rPr lang="en-US" altLang="zh-CN"/>
              <a:t>Java </a:t>
            </a:r>
            <a:r>
              <a:rPr lang="zh-CN" altLang="en-US"/>
              <a:t>背景介绍</a:t>
            </a:r>
            <a:endParaRPr lang="en-US" altLang="zh-CN"/>
          </a:p>
          <a:p>
            <a:r>
              <a:rPr lang="en-US" altLang="zh-CN"/>
              <a:t>Java </a:t>
            </a:r>
            <a:r>
              <a:rPr lang="zh-CN" altLang="en-US"/>
              <a:t>跨平台工作原理</a:t>
            </a:r>
            <a:endParaRPr lang="en-US" altLang="zh-CN"/>
          </a:p>
          <a:p>
            <a:r>
              <a:rPr lang="en-US" altLang="zh-CN"/>
              <a:t>JDK </a:t>
            </a:r>
            <a:r>
              <a:rPr lang="zh-CN" altLang="en-US"/>
              <a:t>下载和安装</a:t>
            </a:r>
            <a:endParaRPr lang="en-US" altLang="zh-CN"/>
          </a:p>
          <a:p>
            <a:r>
              <a:rPr lang="en-US" altLang="zh-CN"/>
              <a:t>HelloWorld </a:t>
            </a:r>
            <a:r>
              <a:rPr lang="zh-CN" altLang="en-US"/>
              <a:t>程序</a:t>
            </a:r>
            <a:endParaRPr lang="en-US" altLang="zh-CN"/>
          </a:p>
          <a:p>
            <a:r>
              <a:rPr lang="en-US" altLang="zh-CN"/>
              <a:t>JDK </a:t>
            </a:r>
            <a:r>
              <a:rPr lang="zh-CN" altLang="en-US"/>
              <a:t>的组成</a:t>
            </a:r>
            <a:endParaRPr lang="en-US" altLang="zh-CN"/>
          </a:p>
          <a:p>
            <a:r>
              <a:rPr lang="zh-CN" altLang="en-US"/>
              <a:t>配置 </a:t>
            </a:r>
            <a:r>
              <a:rPr lang="en-US" altLang="zh-CN"/>
              <a:t>JAVA_HOME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Consolas" panose="020B0609020204030204" pitchFamily="49" charset="0"/>
              </a:rPr>
              <a:t>JDK</a:t>
            </a:r>
            <a:r>
              <a:rPr lang="en-US" altLang="zh-CN"/>
              <a:t> </a:t>
            </a:r>
            <a:r>
              <a:rPr lang="zh-CN" altLang="en-US"/>
              <a:t>的下载和安装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259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下载 </a:t>
            </a:r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同心圆 83">
            <a:extLst>
              <a:ext uri="{FF2B5EF4-FFF2-40B4-BE49-F238E27FC236}">
                <a16:creationId xmlns:a16="http://schemas.microsoft.com/office/drawing/2014/main" id="{BA8F5692-9F2D-E1F3-39C1-4A751FB9F5A4}"/>
              </a:ext>
            </a:extLst>
          </p:cNvPr>
          <p:cNvSpPr/>
          <p:nvPr/>
        </p:nvSpPr>
        <p:spPr>
          <a:xfrm>
            <a:off x="1433193" y="5923431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同心圆 84">
            <a:extLst>
              <a:ext uri="{FF2B5EF4-FFF2-40B4-BE49-F238E27FC236}">
                <a16:creationId xmlns:a16="http://schemas.microsoft.com/office/drawing/2014/main" id="{68AF61D1-B408-487E-2623-67E12F622EBF}"/>
              </a:ext>
            </a:extLst>
          </p:cNvPr>
          <p:cNvSpPr/>
          <p:nvPr/>
        </p:nvSpPr>
        <p:spPr>
          <a:xfrm>
            <a:off x="1879280" y="5728169"/>
            <a:ext cx="144463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同心圆 85">
            <a:extLst>
              <a:ext uri="{FF2B5EF4-FFF2-40B4-BE49-F238E27FC236}">
                <a16:creationId xmlns:a16="http://schemas.microsoft.com/office/drawing/2014/main" id="{BCFE633E-DF69-D44E-E607-22A137E6C8D3}"/>
              </a:ext>
            </a:extLst>
          </p:cNvPr>
          <p:cNvSpPr/>
          <p:nvPr/>
        </p:nvSpPr>
        <p:spPr>
          <a:xfrm>
            <a:off x="2320605" y="5536081"/>
            <a:ext cx="142875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同心圆 86">
            <a:extLst>
              <a:ext uri="{FF2B5EF4-FFF2-40B4-BE49-F238E27FC236}">
                <a16:creationId xmlns:a16="http://schemas.microsoft.com/office/drawing/2014/main" id="{AE7D8868-1BC0-33E5-8893-4E4F80444D48}"/>
              </a:ext>
            </a:extLst>
          </p:cNvPr>
          <p:cNvSpPr/>
          <p:nvPr/>
        </p:nvSpPr>
        <p:spPr>
          <a:xfrm>
            <a:off x="2749230" y="5347169"/>
            <a:ext cx="142875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同心圆 87">
            <a:extLst>
              <a:ext uri="{FF2B5EF4-FFF2-40B4-BE49-F238E27FC236}">
                <a16:creationId xmlns:a16="http://schemas.microsoft.com/office/drawing/2014/main" id="{ECAD2BC0-5F97-BD52-061B-C96CA592EA6B}"/>
              </a:ext>
            </a:extLst>
          </p:cNvPr>
          <p:cNvSpPr/>
          <p:nvPr/>
        </p:nvSpPr>
        <p:spPr>
          <a:xfrm>
            <a:off x="3195318" y="5151906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同心圆 89">
            <a:extLst>
              <a:ext uri="{FF2B5EF4-FFF2-40B4-BE49-F238E27FC236}">
                <a16:creationId xmlns:a16="http://schemas.microsoft.com/office/drawing/2014/main" id="{C5D8E8F1-5BED-998D-1078-5E6587A1D17E}"/>
              </a:ext>
            </a:extLst>
          </p:cNvPr>
          <p:cNvSpPr/>
          <p:nvPr/>
        </p:nvSpPr>
        <p:spPr>
          <a:xfrm>
            <a:off x="4082730" y="4762969"/>
            <a:ext cx="142875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同心圆 90">
            <a:extLst>
              <a:ext uri="{FF2B5EF4-FFF2-40B4-BE49-F238E27FC236}">
                <a16:creationId xmlns:a16="http://schemas.microsoft.com/office/drawing/2014/main" id="{FF6C02E2-36AA-1F6C-BC03-5B11B8174F15}"/>
              </a:ext>
            </a:extLst>
          </p:cNvPr>
          <p:cNvSpPr/>
          <p:nvPr/>
        </p:nvSpPr>
        <p:spPr>
          <a:xfrm>
            <a:off x="4528818" y="4567706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同心圆 91">
            <a:extLst>
              <a:ext uri="{FF2B5EF4-FFF2-40B4-BE49-F238E27FC236}">
                <a16:creationId xmlns:a16="http://schemas.microsoft.com/office/drawing/2014/main" id="{3F7F4FA3-14F7-2321-03AA-3701E303EA1E}"/>
              </a:ext>
            </a:extLst>
          </p:cNvPr>
          <p:cNvSpPr/>
          <p:nvPr/>
        </p:nvSpPr>
        <p:spPr>
          <a:xfrm>
            <a:off x="4968555" y="4375619"/>
            <a:ext cx="144463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同心圆 93">
            <a:extLst>
              <a:ext uri="{FF2B5EF4-FFF2-40B4-BE49-F238E27FC236}">
                <a16:creationId xmlns:a16="http://schemas.microsoft.com/office/drawing/2014/main" id="{EB282E76-F0D3-DC98-149C-24BB48678EBC}"/>
              </a:ext>
            </a:extLst>
          </p:cNvPr>
          <p:cNvSpPr/>
          <p:nvPr/>
        </p:nvSpPr>
        <p:spPr>
          <a:xfrm>
            <a:off x="5843268" y="3991444"/>
            <a:ext cx="144462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同心圆 94">
            <a:extLst>
              <a:ext uri="{FF2B5EF4-FFF2-40B4-BE49-F238E27FC236}">
                <a16:creationId xmlns:a16="http://schemas.microsoft.com/office/drawing/2014/main" id="{D7B30A48-BEBA-4E59-CDE3-7813CCA0FBBF}"/>
              </a:ext>
            </a:extLst>
          </p:cNvPr>
          <p:cNvSpPr/>
          <p:nvPr/>
        </p:nvSpPr>
        <p:spPr>
          <a:xfrm>
            <a:off x="6284593" y="3797769"/>
            <a:ext cx="142875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同心圆 95">
            <a:extLst>
              <a:ext uri="{FF2B5EF4-FFF2-40B4-BE49-F238E27FC236}">
                <a16:creationId xmlns:a16="http://schemas.microsoft.com/office/drawing/2014/main" id="{133B9B6B-6FFD-B621-CF52-5725206D9C5D}"/>
              </a:ext>
            </a:extLst>
          </p:cNvPr>
          <p:cNvSpPr/>
          <p:nvPr/>
        </p:nvSpPr>
        <p:spPr>
          <a:xfrm>
            <a:off x="6716393" y="3600919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7F6C172-A700-E2A4-030F-01D7BEDBA72D}"/>
              </a:ext>
            </a:extLst>
          </p:cNvPr>
          <p:cNvCxnSpPr/>
          <p:nvPr/>
        </p:nvCxnSpPr>
        <p:spPr>
          <a:xfrm flipV="1">
            <a:off x="1560193" y="5826594"/>
            <a:ext cx="327025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B8E7775-FC1F-95DA-A6F2-3F776FEBE650}"/>
              </a:ext>
            </a:extLst>
          </p:cNvPr>
          <p:cNvCxnSpPr/>
          <p:nvPr/>
        </p:nvCxnSpPr>
        <p:spPr>
          <a:xfrm flipV="1">
            <a:off x="2007868" y="5631331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A5D5A61-DAE9-22EE-6C3C-927804643079}"/>
              </a:ext>
            </a:extLst>
          </p:cNvPr>
          <p:cNvCxnSpPr/>
          <p:nvPr/>
        </p:nvCxnSpPr>
        <p:spPr>
          <a:xfrm flipV="1">
            <a:off x="2447605" y="543924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0800292-0904-00D1-FA12-DD42BF0F8050}"/>
              </a:ext>
            </a:extLst>
          </p:cNvPr>
          <p:cNvCxnSpPr/>
          <p:nvPr/>
        </p:nvCxnSpPr>
        <p:spPr>
          <a:xfrm flipV="1">
            <a:off x="2876230" y="5250331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A2D84D5-20B4-BAB9-DB03-E84C3E90F474}"/>
              </a:ext>
            </a:extLst>
          </p:cNvPr>
          <p:cNvCxnSpPr/>
          <p:nvPr/>
        </p:nvCxnSpPr>
        <p:spPr>
          <a:xfrm flipV="1">
            <a:off x="3322318" y="5055069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4CDD6FC-253E-41A7-5D91-835EFD802CBB}"/>
              </a:ext>
            </a:extLst>
          </p:cNvPr>
          <p:cNvCxnSpPr/>
          <p:nvPr/>
        </p:nvCxnSpPr>
        <p:spPr>
          <a:xfrm flipV="1">
            <a:off x="3762055" y="4862981"/>
            <a:ext cx="327025" cy="141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AAF842-4076-5C63-840E-C186FD4E44B3}"/>
              </a:ext>
            </a:extLst>
          </p:cNvPr>
          <p:cNvCxnSpPr/>
          <p:nvPr/>
        </p:nvCxnSpPr>
        <p:spPr>
          <a:xfrm flipV="1">
            <a:off x="4209730" y="4666131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07757B2-92FE-4CCB-6FDF-B69B9C7A2543}"/>
              </a:ext>
            </a:extLst>
          </p:cNvPr>
          <p:cNvCxnSpPr/>
          <p:nvPr/>
        </p:nvCxnSpPr>
        <p:spPr>
          <a:xfrm flipV="1">
            <a:off x="4655818" y="4470869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C14A66-F10A-5E24-2936-38C45EC8BED0}"/>
              </a:ext>
            </a:extLst>
          </p:cNvPr>
          <p:cNvCxnSpPr/>
          <p:nvPr/>
        </p:nvCxnSpPr>
        <p:spPr>
          <a:xfrm flipV="1">
            <a:off x="5095555" y="427719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5C079F1-00A7-B412-A85F-EA3CD6F63694}"/>
              </a:ext>
            </a:extLst>
          </p:cNvPr>
          <p:cNvCxnSpPr/>
          <p:nvPr/>
        </p:nvCxnSpPr>
        <p:spPr>
          <a:xfrm flipV="1">
            <a:off x="5524180" y="4088281"/>
            <a:ext cx="327025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EA9755-F8AB-163A-9490-B984E024C39B}"/>
              </a:ext>
            </a:extLst>
          </p:cNvPr>
          <p:cNvCxnSpPr/>
          <p:nvPr/>
        </p:nvCxnSpPr>
        <p:spPr>
          <a:xfrm flipV="1">
            <a:off x="5971855" y="3893019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73DAE01-56A3-C066-5435-CAEAAF85DFB8}"/>
              </a:ext>
            </a:extLst>
          </p:cNvPr>
          <p:cNvCxnSpPr/>
          <p:nvPr/>
        </p:nvCxnSpPr>
        <p:spPr>
          <a:xfrm flipV="1">
            <a:off x="6411593" y="3700931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5">
            <a:extLst>
              <a:ext uri="{FF2B5EF4-FFF2-40B4-BE49-F238E27FC236}">
                <a16:creationId xmlns:a16="http://schemas.microsoft.com/office/drawing/2014/main" id="{77B9C6B6-BD11-7AB6-FBAA-B236107D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105" y="4445469"/>
            <a:ext cx="1584325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2006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Java(6.0)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A851D562-BB7A-931F-6438-BB77D58F3DE0}"/>
              </a:ext>
            </a:extLst>
          </p:cNvPr>
          <p:cNvSpPr txBox="1"/>
          <p:nvPr/>
        </p:nvSpPr>
        <p:spPr>
          <a:xfrm>
            <a:off x="949005" y="6215531"/>
            <a:ext cx="276860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1995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Sun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A39DE23A-8C60-B990-8F79-1685C12E34C0}"/>
              </a:ext>
            </a:extLst>
          </p:cNvPr>
          <p:cNvSpPr txBox="1"/>
          <p:nvPr/>
        </p:nvSpPr>
        <p:spPr>
          <a:xfrm>
            <a:off x="696593" y="5417019"/>
            <a:ext cx="16827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1997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Java(1.1)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A588367C-89F3-784E-AF8D-4D3862222A05}"/>
              </a:ext>
            </a:extLst>
          </p:cNvPr>
          <p:cNvSpPr txBox="1"/>
          <p:nvPr/>
        </p:nvSpPr>
        <p:spPr>
          <a:xfrm>
            <a:off x="1133155" y="5223344"/>
            <a:ext cx="162560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1998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Java(1.2)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6D6E6AF3-56A4-E349-444B-7061DAD9FF34}"/>
              </a:ext>
            </a:extLst>
          </p:cNvPr>
          <p:cNvSpPr txBox="1"/>
          <p:nvPr/>
        </p:nvSpPr>
        <p:spPr>
          <a:xfrm>
            <a:off x="1560193" y="5028081"/>
            <a:ext cx="1722437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2000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Java(1.3)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021FB0B8-4FDC-8E8F-9861-11C94A4E7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518" y="4834406"/>
            <a:ext cx="1731962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2002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Java(1.4)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AB120D6A-E581-EC6A-15AB-609BADECB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855" y="5032844"/>
            <a:ext cx="1763713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2004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Java(5.0)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4102D88E-85C3-CFD2-ADE4-C2B999A49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555" y="4639144"/>
            <a:ext cx="2938463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2009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甲骨文公司收购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EDD7CA3-7E4A-2140-E217-E6EDB09DC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818" y="4437531"/>
            <a:ext cx="2855912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2011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Java(7.0)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甲骨文公司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ECB6DF3C-09F3-D6DE-1F53-1D03BF566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680" y="4240681"/>
            <a:ext cx="1493838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2014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Java(8.0)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F41086EC-2319-9AC6-5D9C-6098DCF6C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2930" y="3686644"/>
            <a:ext cx="1944688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2017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Java(9.0)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96B3C2E7-66DC-A66D-631F-91E9F549E7E2}"/>
              </a:ext>
            </a:extLst>
          </p:cNvPr>
          <p:cNvSpPr txBox="1"/>
          <p:nvPr/>
        </p:nvSpPr>
        <p:spPr>
          <a:xfrm>
            <a:off x="4752655" y="3473919"/>
            <a:ext cx="2055813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2018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Java(10.0)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9EECFAD5-CD9A-C397-A93D-548E80D86137}"/>
              </a:ext>
            </a:extLst>
          </p:cNvPr>
          <p:cNvSpPr txBox="1"/>
          <p:nvPr/>
        </p:nvSpPr>
        <p:spPr>
          <a:xfrm>
            <a:off x="6786243" y="3707281"/>
            <a:ext cx="2141537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2018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Java(11.0)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同心圆 92">
            <a:extLst>
              <a:ext uri="{FF2B5EF4-FFF2-40B4-BE49-F238E27FC236}">
                <a16:creationId xmlns:a16="http://schemas.microsoft.com/office/drawing/2014/main" id="{7BC6EE8E-C6AB-5095-4664-738C1712F7CE}"/>
              </a:ext>
            </a:extLst>
          </p:cNvPr>
          <p:cNvSpPr/>
          <p:nvPr/>
        </p:nvSpPr>
        <p:spPr>
          <a:xfrm>
            <a:off x="5397180" y="4185119"/>
            <a:ext cx="144463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同心圆 88">
            <a:extLst>
              <a:ext uri="{FF2B5EF4-FFF2-40B4-BE49-F238E27FC236}">
                <a16:creationId xmlns:a16="http://schemas.microsoft.com/office/drawing/2014/main" id="{385E9843-135D-3405-EA05-CFE3F11BD3F1}"/>
              </a:ext>
            </a:extLst>
          </p:cNvPr>
          <p:cNvSpPr/>
          <p:nvPr/>
        </p:nvSpPr>
        <p:spPr>
          <a:xfrm>
            <a:off x="3635055" y="4959819"/>
            <a:ext cx="144463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同心圆 43">
            <a:extLst>
              <a:ext uri="{FF2B5EF4-FFF2-40B4-BE49-F238E27FC236}">
                <a16:creationId xmlns:a16="http://schemas.microsoft.com/office/drawing/2014/main" id="{574E886F-9ABC-A4EF-E5BE-D0792FF84BF2}"/>
              </a:ext>
            </a:extLst>
          </p:cNvPr>
          <p:cNvSpPr/>
          <p:nvPr/>
        </p:nvSpPr>
        <p:spPr>
          <a:xfrm>
            <a:off x="1006155" y="6118694"/>
            <a:ext cx="144463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C113017-B9FD-B5E0-5813-D50D027E9261}"/>
              </a:ext>
            </a:extLst>
          </p:cNvPr>
          <p:cNvCxnSpPr/>
          <p:nvPr/>
        </p:nvCxnSpPr>
        <p:spPr>
          <a:xfrm flipV="1">
            <a:off x="1133155" y="6021856"/>
            <a:ext cx="327025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5">
            <a:extLst>
              <a:ext uri="{FF2B5EF4-FFF2-40B4-BE49-F238E27FC236}">
                <a16:creationId xmlns:a16="http://schemas.microsoft.com/office/drawing/2014/main" id="{B089B7EE-0D60-9CD6-6C79-E950F3BEFDFC}"/>
              </a:ext>
            </a:extLst>
          </p:cNvPr>
          <p:cNvSpPr txBox="1"/>
          <p:nvPr/>
        </p:nvSpPr>
        <p:spPr>
          <a:xfrm>
            <a:off x="225105" y="5607519"/>
            <a:ext cx="16827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1996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Java(1.0)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7E17A25-FBF7-D7E7-6642-E01BBB1DBB2D}"/>
              </a:ext>
            </a:extLst>
          </p:cNvPr>
          <p:cNvCxnSpPr/>
          <p:nvPr/>
        </p:nvCxnSpPr>
        <p:spPr>
          <a:xfrm flipV="1">
            <a:off x="6841805" y="350884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5">
            <a:extLst>
              <a:ext uri="{FF2B5EF4-FFF2-40B4-BE49-F238E27FC236}">
                <a16:creationId xmlns:a16="http://schemas.microsoft.com/office/drawing/2014/main" id="{AE0284C5-DD6B-BCFA-6FA0-F3DB5483B091}"/>
              </a:ext>
            </a:extLst>
          </p:cNvPr>
          <p:cNvSpPr txBox="1"/>
          <p:nvPr/>
        </p:nvSpPr>
        <p:spPr>
          <a:xfrm>
            <a:off x="7237093" y="3346919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Java(12.0)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D3827A06-548C-1001-7ED5-41E959796262}"/>
              </a:ext>
            </a:extLst>
          </p:cNvPr>
          <p:cNvSpPr txBox="1"/>
          <p:nvPr/>
        </p:nvSpPr>
        <p:spPr>
          <a:xfrm>
            <a:off x="5828980" y="2929406"/>
            <a:ext cx="2141538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Java(13.0)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2493A54E-3370-5B29-37FD-E975043DACD5}"/>
              </a:ext>
            </a:extLst>
          </p:cNvPr>
          <p:cNvSpPr txBox="1"/>
          <p:nvPr/>
        </p:nvSpPr>
        <p:spPr>
          <a:xfrm>
            <a:off x="6446429" y="2601588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2020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Java(14.0)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同心圆 95">
            <a:extLst>
              <a:ext uri="{FF2B5EF4-FFF2-40B4-BE49-F238E27FC236}">
                <a16:creationId xmlns:a16="http://schemas.microsoft.com/office/drawing/2014/main" id="{C4253E37-09F7-FFDF-7215-737BFBE0472E}"/>
              </a:ext>
            </a:extLst>
          </p:cNvPr>
          <p:cNvSpPr/>
          <p:nvPr/>
        </p:nvSpPr>
        <p:spPr>
          <a:xfrm>
            <a:off x="7149780" y="3402481"/>
            <a:ext cx="144463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366490B-22DA-ED34-7963-D73853973B45}"/>
              </a:ext>
            </a:extLst>
          </p:cNvPr>
          <p:cNvCxnSpPr/>
          <p:nvPr/>
        </p:nvCxnSpPr>
        <p:spPr>
          <a:xfrm flipV="1">
            <a:off x="7257730" y="3319931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同心圆 95">
            <a:extLst>
              <a:ext uri="{FF2B5EF4-FFF2-40B4-BE49-F238E27FC236}">
                <a16:creationId xmlns:a16="http://schemas.microsoft.com/office/drawing/2014/main" id="{F6EC7D08-19AD-E568-B2CF-F825670D4251}"/>
              </a:ext>
            </a:extLst>
          </p:cNvPr>
          <p:cNvSpPr/>
          <p:nvPr/>
        </p:nvSpPr>
        <p:spPr>
          <a:xfrm>
            <a:off x="7554593" y="3215156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8E9EE62-AA6E-203D-C8E3-8D60B6AA3A7D}"/>
              </a:ext>
            </a:extLst>
          </p:cNvPr>
          <p:cNvCxnSpPr/>
          <p:nvPr/>
        </p:nvCxnSpPr>
        <p:spPr>
          <a:xfrm flipV="1">
            <a:off x="7699055" y="312784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同心圆 95">
            <a:extLst>
              <a:ext uri="{FF2B5EF4-FFF2-40B4-BE49-F238E27FC236}">
                <a16:creationId xmlns:a16="http://schemas.microsoft.com/office/drawing/2014/main" id="{AA8199F9-4C51-ED4F-1E47-CD962ED6DDAA}"/>
              </a:ext>
            </a:extLst>
          </p:cNvPr>
          <p:cNvSpPr/>
          <p:nvPr/>
        </p:nvSpPr>
        <p:spPr>
          <a:xfrm>
            <a:off x="7995918" y="3023069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D873E167-2326-01CF-3FA7-4D58152951C0}"/>
              </a:ext>
            </a:extLst>
          </p:cNvPr>
          <p:cNvSpPr txBox="1"/>
          <p:nvPr/>
        </p:nvSpPr>
        <p:spPr>
          <a:xfrm>
            <a:off x="8556126" y="2801349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2020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Java(15.0)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B4D9301-9CF8-8C71-4E9F-66660F2D590A}"/>
              </a:ext>
            </a:extLst>
          </p:cNvPr>
          <p:cNvCxnSpPr/>
          <p:nvPr/>
        </p:nvCxnSpPr>
        <p:spPr>
          <a:xfrm flipV="1">
            <a:off x="8134643" y="2918560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同心圆 95">
            <a:extLst>
              <a:ext uri="{FF2B5EF4-FFF2-40B4-BE49-F238E27FC236}">
                <a16:creationId xmlns:a16="http://schemas.microsoft.com/office/drawing/2014/main" id="{63096B8E-5BA4-854F-E7BC-DEF46037E19E}"/>
              </a:ext>
            </a:extLst>
          </p:cNvPr>
          <p:cNvSpPr/>
          <p:nvPr/>
        </p:nvSpPr>
        <p:spPr>
          <a:xfrm>
            <a:off x="8440239" y="2828601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2FD3B1A-687A-4E4D-0A3A-67BBD1F16B35}"/>
              </a:ext>
            </a:extLst>
          </p:cNvPr>
          <p:cNvCxnSpPr/>
          <p:nvPr/>
        </p:nvCxnSpPr>
        <p:spPr>
          <a:xfrm flipV="1">
            <a:off x="8556126" y="273321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同心圆 95">
            <a:extLst>
              <a:ext uri="{FF2B5EF4-FFF2-40B4-BE49-F238E27FC236}">
                <a16:creationId xmlns:a16="http://schemas.microsoft.com/office/drawing/2014/main" id="{87A5F301-09A7-42E5-23E7-D5F03FD2C784}"/>
              </a:ext>
            </a:extLst>
          </p:cNvPr>
          <p:cNvSpPr/>
          <p:nvPr/>
        </p:nvSpPr>
        <p:spPr>
          <a:xfrm>
            <a:off x="8864191" y="2631489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DC6AEF01-3AF5-46AD-E4BF-B7B3D245E136}"/>
              </a:ext>
            </a:extLst>
          </p:cNvPr>
          <p:cNvSpPr txBox="1"/>
          <p:nvPr/>
        </p:nvSpPr>
        <p:spPr>
          <a:xfrm>
            <a:off x="7235978" y="2274568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2021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Java(16.0)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ABC8DF0-D4A3-31B1-4E86-C4C588903FBA}"/>
              </a:ext>
            </a:extLst>
          </p:cNvPr>
          <p:cNvCxnSpPr/>
          <p:nvPr/>
        </p:nvCxnSpPr>
        <p:spPr>
          <a:xfrm flipV="1">
            <a:off x="8999111" y="2531186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同心圆 95">
            <a:extLst>
              <a:ext uri="{FF2B5EF4-FFF2-40B4-BE49-F238E27FC236}">
                <a16:creationId xmlns:a16="http://schemas.microsoft.com/office/drawing/2014/main" id="{CCB72B86-D6C3-C2F3-B467-F15066615968}"/>
              </a:ext>
            </a:extLst>
          </p:cNvPr>
          <p:cNvSpPr/>
          <p:nvPr/>
        </p:nvSpPr>
        <p:spPr>
          <a:xfrm>
            <a:off x="9307176" y="2429461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TextBox 15">
            <a:extLst>
              <a:ext uri="{FF2B5EF4-FFF2-40B4-BE49-F238E27FC236}">
                <a16:creationId xmlns:a16="http://schemas.microsoft.com/office/drawing/2014/main" id="{427FF404-6750-8F4A-7E2D-493C49C082AF}"/>
              </a:ext>
            </a:extLst>
          </p:cNvPr>
          <p:cNvSpPr txBox="1"/>
          <p:nvPr/>
        </p:nvSpPr>
        <p:spPr>
          <a:xfrm>
            <a:off x="9653740" y="2380253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2021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Java(17.0)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55427FF-6D19-CE53-6A96-56F458A2396E}"/>
              </a:ext>
            </a:extLst>
          </p:cNvPr>
          <p:cNvCxnSpPr/>
          <p:nvPr/>
        </p:nvCxnSpPr>
        <p:spPr>
          <a:xfrm flipV="1">
            <a:off x="9442113" y="2325615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同心圆 95">
            <a:extLst>
              <a:ext uri="{FF2B5EF4-FFF2-40B4-BE49-F238E27FC236}">
                <a16:creationId xmlns:a16="http://schemas.microsoft.com/office/drawing/2014/main" id="{3831A297-0638-741D-41BD-E0147890377A}"/>
              </a:ext>
            </a:extLst>
          </p:cNvPr>
          <p:cNvSpPr/>
          <p:nvPr/>
        </p:nvSpPr>
        <p:spPr>
          <a:xfrm>
            <a:off x="9759703" y="2223890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01F48B02-89CF-9249-5CE1-231E02C98BB7}"/>
              </a:ext>
            </a:extLst>
          </p:cNvPr>
          <p:cNvSpPr txBox="1"/>
          <p:nvPr/>
        </p:nvSpPr>
        <p:spPr>
          <a:xfrm>
            <a:off x="9024690" y="1771640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2022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(18.0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57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"/>
                            </p:stCondLst>
                            <p:childTnLst>
                              <p:par>
                                <p:cTn id="9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"/>
                            </p:stCondLst>
                            <p:childTnLst>
                              <p:par>
                                <p:cTn id="1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"/>
                            </p:stCondLst>
                            <p:childTnLst>
                              <p:par>
                                <p:cTn id="1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"/>
                            </p:stCondLst>
                            <p:childTnLst>
                              <p:par>
                                <p:cTn id="17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8" grpId="0"/>
      <p:bldP spid="50" grpId="0"/>
      <p:bldP spid="51" grpId="0"/>
      <p:bldP spid="52" grpId="0"/>
      <p:bldP spid="58" grpId="0"/>
      <p:bldP spid="63" grpId="0"/>
      <p:bldP spid="66" grpId="0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下载 </a:t>
            </a:r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同心圆 83">
            <a:extLst>
              <a:ext uri="{FF2B5EF4-FFF2-40B4-BE49-F238E27FC236}">
                <a16:creationId xmlns:a16="http://schemas.microsoft.com/office/drawing/2014/main" id="{BA8F5692-9F2D-E1F3-39C1-4A751FB9F5A4}"/>
              </a:ext>
            </a:extLst>
          </p:cNvPr>
          <p:cNvSpPr/>
          <p:nvPr/>
        </p:nvSpPr>
        <p:spPr>
          <a:xfrm>
            <a:off x="1433193" y="5923431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同心圆 84">
            <a:extLst>
              <a:ext uri="{FF2B5EF4-FFF2-40B4-BE49-F238E27FC236}">
                <a16:creationId xmlns:a16="http://schemas.microsoft.com/office/drawing/2014/main" id="{68AF61D1-B408-487E-2623-67E12F622EBF}"/>
              </a:ext>
            </a:extLst>
          </p:cNvPr>
          <p:cNvSpPr/>
          <p:nvPr/>
        </p:nvSpPr>
        <p:spPr>
          <a:xfrm>
            <a:off x="1879280" y="5728169"/>
            <a:ext cx="144463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同心圆 85">
            <a:extLst>
              <a:ext uri="{FF2B5EF4-FFF2-40B4-BE49-F238E27FC236}">
                <a16:creationId xmlns:a16="http://schemas.microsoft.com/office/drawing/2014/main" id="{BCFE633E-DF69-D44E-E607-22A137E6C8D3}"/>
              </a:ext>
            </a:extLst>
          </p:cNvPr>
          <p:cNvSpPr/>
          <p:nvPr/>
        </p:nvSpPr>
        <p:spPr>
          <a:xfrm>
            <a:off x="2320605" y="5536081"/>
            <a:ext cx="142875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同心圆 86">
            <a:extLst>
              <a:ext uri="{FF2B5EF4-FFF2-40B4-BE49-F238E27FC236}">
                <a16:creationId xmlns:a16="http://schemas.microsoft.com/office/drawing/2014/main" id="{AE7D8868-1BC0-33E5-8893-4E4F80444D48}"/>
              </a:ext>
            </a:extLst>
          </p:cNvPr>
          <p:cNvSpPr/>
          <p:nvPr/>
        </p:nvSpPr>
        <p:spPr>
          <a:xfrm>
            <a:off x="2749230" y="5347169"/>
            <a:ext cx="142875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同心圆 87">
            <a:extLst>
              <a:ext uri="{FF2B5EF4-FFF2-40B4-BE49-F238E27FC236}">
                <a16:creationId xmlns:a16="http://schemas.microsoft.com/office/drawing/2014/main" id="{ECAD2BC0-5F97-BD52-061B-C96CA592EA6B}"/>
              </a:ext>
            </a:extLst>
          </p:cNvPr>
          <p:cNvSpPr/>
          <p:nvPr/>
        </p:nvSpPr>
        <p:spPr>
          <a:xfrm>
            <a:off x="3195318" y="5151906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同心圆 89">
            <a:extLst>
              <a:ext uri="{FF2B5EF4-FFF2-40B4-BE49-F238E27FC236}">
                <a16:creationId xmlns:a16="http://schemas.microsoft.com/office/drawing/2014/main" id="{C5D8E8F1-5BED-998D-1078-5E6587A1D17E}"/>
              </a:ext>
            </a:extLst>
          </p:cNvPr>
          <p:cNvSpPr/>
          <p:nvPr/>
        </p:nvSpPr>
        <p:spPr>
          <a:xfrm>
            <a:off x="4082730" y="4762969"/>
            <a:ext cx="142875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同心圆 90">
            <a:extLst>
              <a:ext uri="{FF2B5EF4-FFF2-40B4-BE49-F238E27FC236}">
                <a16:creationId xmlns:a16="http://schemas.microsoft.com/office/drawing/2014/main" id="{FF6C02E2-36AA-1F6C-BC03-5B11B8174F15}"/>
              </a:ext>
            </a:extLst>
          </p:cNvPr>
          <p:cNvSpPr/>
          <p:nvPr/>
        </p:nvSpPr>
        <p:spPr>
          <a:xfrm>
            <a:off x="4528818" y="4567706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同心圆 91">
            <a:extLst>
              <a:ext uri="{FF2B5EF4-FFF2-40B4-BE49-F238E27FC236}">
                <a16:creationId xmlns:a16="http://schemas.microsoft.com/office/drawing/2014/main" id="{3F7F4FA3-14F7-2321-03AA-3701E303EA1E}"/>
              </a:ext>
            </a:extLst>
          </p:cNvPr>
          <p:cNvSpPr/>
          <p:nvPr/>
        </p:nvSpPr>
        <p:spPr>
          <a:xfrm>
            <a:off x="4968555" y="4375619"/>
            <a:ext cx="144463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同心圆 93">
            <a:extLst>
              <a:ext uri="{FF2B5EF4-FFF2-40B4-BE49-F238E27FC236}">
                <a16:creationId xmlns:a16="http://schemas.microsoft.com/office/drawing/2014/main" id="{EB282E76-F0D3-DC98-149C-24BB48678EBC}"/>
              </a:ext>
            </a:extLst>
          </p:cNvPr>
          <p:cNvSpPr/>
          <p:nvPr/>
        </p:nvSpPr>
        <p:spPr>
          <a:xfrm>
            <a:off x="5843268" y="3991444"/>
            <a:ext cx="144462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同心圆 94">
            <a:extLst>
              <a:ext uri="{FF2B5EF4-FFF2-40B4-BE49-F238E27FC236}">
                <a16:creationId xmlns:a16="http://schemas.microsoft.com/office/drawing/2014/main" id="{D7B30A48-BEBA-4E59-CDE3-7813CCA0FBBF}"/>
              </a:ext>
            </a:extLst>
          </p:cNvPr>
          <p:cNvSpPr/>
          <p:nvPr/>
        </p:nvSpPr>
        <p:spPr>
          <a:xfrm>
            <a:off x="6284593" y="3797769"/>
            <a:ext cx="142875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同心圆 95">
            <a:extLst>
              <a:ext uri="{FF2B5EF4-FFF2-40B4-BE49-F238E27FC236}">
                <a16:creationId xmlns:a16="http://schemas.microsoft.com/office/drawing/2014/main" id="{133B9B6B-6FFD-B621-CF52-5725206D9C5D}"/>
              </a:ext>
            </a:extLst>
          </p:cNvPr>
          <p:cNvSpPr/>
          <p:nvPr/>
        </p:nvSpPr>
        <p:spPr>
          <a:xfrm>
            <a:off x="6716393" y="3600919"/>
            <a:ext cx="144462" cy="144462"/>
          </a:xfrm>
          <a:prstGeom prst="don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7F6C172-A700-E2A4-030F-01D7BEDBA72D}"/>
              </a:ext>
            </a:extLst>
          </p:cNvPr>
          <p:cNvCxnSpPr/>
          <p:nvPr/>
        </p:nvCxnSpPr>
        <p:spPr>
          <a:xfrm flipV="1">
            <a:off x="1560193" y="5826594"/>
            <a:ext cx="327025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B8E7775-FC1F-95DA-A6F2-3F776FEBE650}"/>
              </a:ext>
            </a:extLst>
          </p:cNvPr>
          <p:cNvCxnSpPr/>
          <p:nvPr/>
        </p:nvCxnSpPr>
        <p:spPr>
          <a:xfrm flipV="1">
            <a:off x="2007868" y="5631331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A5D5A61-DAE9-22EE-6C3C-927804643079}"/>
              </a:ext>
            </a:extLst>
          </p:cNvPr>
          <p:cNvCxnSpPr/>
          <p:nvPr/>
        </p:nvCxnSpPr>
        <p:spPr>
          <a:xfrm flipV="1">
            <a:off x="2447605" y="543924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0800292-0904-00D1-FA12-DD42BF0F8050}"/>
              </a:ext>
            </a:extLst>
          </p:cNvPr>
          <p:cNvCxnSpPr/>
          <p:nvPr/>
        </p:nvCxnSpPr>
        <p:spPr>
          <a:xfrm flipV="1">
            <a:off x="2876230" y="5250331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A2D84D5-20B4-BAB9-DB03-E84C3E90F474}"/>
              </a:ext>
            </a:extLst>
          </p:cNvPr>
          <p:cNvCxnSpPr/>
          <p:nvPr/>
        </p:nvCxnSpPr>
        <p:spPr>
          <a:xfrm flipV="1">
            <a:off x="3322318" y="5055069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4CDD6FC-253E-41A7-5D91-835EFD802CBB}"/>
              </a:ext>
            </a:extLst>
          </p:cNvPr>
          <p:cNvCxnSpPr/>
          <p:nvPr/>
        </p:nvCxnSpPr>
        <p:spPr>
          <a:xfrm flipV="1">
            <a:off x="3762055" y="4862981"/>
            <a:ext cx="327025" cy="1412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AAF842-4076-5C63-840E-C186FD4E44B3}"/>
              </a:ext>
            </a:extLst>
          </p:cNvPr>
          <p:cNvCxnSpPr/>
          <p:nvPr/>
        </p:nvCxnSpPr>
        <p:spPr>
          <a:xfrm flipV="1">
            <a:off x="4209730" y="4666131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07757B2-92FE-4CCB-6FDF-B69B9C7A2543}"/>
              </a:ext>
            </a:extLst>
          </p:cNvPr>
          <p:cNvCxnSpPr/>
          <p:nvPr/>
        </p:nvCxnSpPr>
        <p:spPr>
          <a:xfrm flipV="1">
            <a:off x="4655818" y="4470869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C14A66-F10A-5E24-2936-38C45EC8BED0}"/>
              </a:ext>
            </a:extLst>
          </p:cNvPr>
          <p:cNvCxnSpPr/>
          <p:nvPr/>
        </p:nvCxnSpPr>
        <p:spPr>
          <a:xfrm flipV="1">
            <a:off x="5095555" y="427719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5C079F1-00A7-B412-A85F-EA3CD6F63694}"/>
              </a:ext>
            </a:extLst>
          </p:cNvPr>
          <p:cNvCxnSpPr/>
          <p:nvPr/>
        </p:nvCxnSpPr>
        <p:spPr>
          <a:xfrm flipV="1">
            <a:off x="5524180" y="4088281"/>
            <a:ext cx="327025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EA9755-F8AB-163A-9490-B984E024C39B}"/>
              </a:ext>
            </a:extLst>
          </p:cNvPr>
          <p:cNvCxnSpPr/>
          <p:nvPr/>
        </p:nvCxnSpPr>
        <p:spPr>
          <a:xfrm flipV="1">
            <a:off x="5971855" y="3893019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73DAE01-56A3-C066-5435-CAEAAF85DFB8}"/>
              </a:ext>
            </a:extLst>
          </p:cNvPr>
          <p:cNvCxnSpPr/>
          <p:nvPr/>
        </p:nvCxnSpPr>
        <p:spPr>
          <a:xfrm flipV="1">
            <a:off x="6411593" y="3700931"/>
            <a:ext cx="325437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5">
            <a:extLst>
              <a:ext uri="{FF2B5EF4-FFF2-40B4-BE49-F238E27FC236}">
                <a16:creationId xmlns:a16="http://schemas.microsoft.com/office/drawing/2014/main" id="{77B9C6B6-BD11-7AB6-FBAA-B236107D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105" y="4445469"/>
            <a:ext cx="1584325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2006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Java(6.0)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A851D562-BB7A-931F-6438-BB77D58F3DE0}"/>
              </a:ext>
            </a:extLst>
          </p:cNvPr>
          <p:cNvSpPr txBox="1"/>
          <p:nvPr/>
        </p:nvSpPr>
        <p:spPr>
          <a:xfrm>
            <a:off x="949005" y="6215531"/>
            <a:ext cx="276860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1995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Sun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A39DE23A-8C60-B990-8F79-1685C12E34C0}"/>
              </a:ext>
            </a:extLst>
          </p:cNvPr>
          <p:cNvSpPr txBox="1"/>
          <p:nvPr/>
        </p:nvSpPr>
        <p:spPr>
          <a:xfrm>
            <a:off x="696593" y="5417019"/>
            <a:ext cx="16827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1997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Java(1.1)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A588367C-89F3-784E-AF8D-4D3862222A05}"/>
              </a:ext>
            </a:extLst>
          </p:cNvPr>
          <p:cNvSpPr txBox="1"/>
          <p:nvPr/>
        </p:nvSpPr>
        <p:spPr>
          <a:xfrm>
            <a:off x="1133155" y="5223344"/>
            <a:ext cx="162560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1998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Java(1.2)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6D6E6AF3-56A4-E349-444B-7061DAD9FF34}"/>
              </a:ext>
            </a:extLst>
          </p:cNvPr>
          <p:cNvSpPr txBox="1"/>
          <p:nvPr/>
        </p:nvSpPr>
        <p:spPr>
          <a:xfrm>
            <a:off x="1560193" y="5028081"/>
            <a:ext cx="1722437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2000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Java(1.3)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021FB0B8-4FDC-8E8F-9861-11C94A4E7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518" y="4834406"/>
            <a:ext cx="1731962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2002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Java(1.4)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AB120D6A-E581-EC6A-15AB-609BADECB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855" y="5032844"/>
            <a:ext cx="1763713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2004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Java(5.0)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4102D88E-85C3-CFD2-ADE4-C2B999A49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555" y="4639144"/>
            <a:ext cx="2938463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2009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甲骨文公司收购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</a:t>
            </a:r>
            <a:endParaRPr lang="en-US" altLang="zh-CN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EDD7CA3-7E4A-2140-E217-E6EDB09DC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818" y="4437531"/>
            <a:ext cx="2855912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2011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Java(7.0)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甲骨文公司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ECB6DF3C-09F3-D6DE-1F53-1D03BF566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680" y="4240681"/>
            <a:ext cx="1722438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2014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Java(8.0) LTS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F41086EC-2319-9AC6-5D9C-6098DCF6C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2930" y="3686644"/>
            <a:ext cx="1944688" cy="34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2017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Java(9.0)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96B3C2E7-66DC-A66D-631F-91E9F549E7E2}"/>
              </a:ext>
            </a:extLst>
          </p:cNvPr>
          <p:cNvSpPr txBox="1"/>
          <p:nvPr/>
        </p:nvSpPr>
        <p:spPr>
          <a:xfrm>
            <a:off x="4752655" y="3473919"/>
            <a:ext cx="2055813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2018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Java(10.0)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9EECFAD5-CD9A-C397-A93D-548E80D86137}"/>
              </a:ext>
            </a:extLst>
          </p:cNvPr>
          <p:cNvSpPr txBox="1"/>
          <p:nvPr/>
        </p:nvSpPr>
        <p:spPr>
          <a:xfrm>
            <a:off x="6786243" y="3707281"/>
            <a:ext cx="2141537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2018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Java(11.0) LTS</a:t>
            </a:r>
            <a:endParaRPr lang="zh-CN" altLang="en-US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同心圆 92">
            <a:extLst>
              <a:ext uri="{FF2B5EF4-FFF2-40B4-BE49-F238E27FC236}">
                <a16:creationId xmlns:a16="http://schemas.microsoft.com/office/drawing/2014/main" id="{7BC6EE8E-C6AB-5095-4664-738C1712F7CE}"/>
              </a:ext>
            </a:extLst>
          </p:cNvPr>
          <p:cNvSpPr/>
          <p:nvPr/>
        </p:nvSpPr>
        <p:spPr>
          <a:xfrm>
            <a:off x="5397180" y="4185119"/>
            <a:ext cx="144463" cy="144462"/>
          </a:xfrm>
          <a:prstGeom prst="don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同心圆 88">
            <a:extLst>
              <a:ext uri="{FF2B5EF4-FFF2-40B4-BE49-F238E27FC236}">
                <a16:creationId xmlns:a16="http://schemas.microsoft.com/office/drawing/2014/main" id="{385E9843-135D-3405-EA05-CFE3F11BD3F1}"/>
              </a:ext>
            </a:extLst>
          </p:cNvPr>
          <p:cNvSpPr/>
          <p:nvPr/>
        </p:nvSpPr>
        <p:spPr>
          <a:xfrm>
            <a:off x="3635055" y="4959819"/>
            <a:ext cx="144463" cy="142875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同心圆 43">
            <a:extLst>
              <a:ext uri="{FF2B5EF4-FFF2-40B4-BE49-F238E27FC236}">
                <a16:creationId xmlns:a16="http://schemas.microsoft.com/office/drawing/2014/main" id="{574E886F-9ABC-A4EF-E5BE-D0792FF84BF2}"/>
              </a:ext>
            </a:extLst>
          </p:cNvPr>
          <p:cNvSpPr/>
          <p:nvPr/>
        </p:nvSpPr>
        <p:spPr>
          <a:xfrm>
            <a:off x="1006155" y="6118694"/>
            <a:ext cx="144463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C113017-B9FD-B5E0-5813-D50D027E9261}"/>
              </a:ext>
            </a:extLst>
          </p:cNvPr>
          <p:cNvCxnSpPr/>
          <p:nvPr/>
        </p:nvCxnSpPr>
        <p:spPr>
          <a:xfrm flipV="1">
            <a:off x="1133155" y="6021856"/>
            <a:ext cx="327025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5">
            <a:extLst>
              <a:ext uri="{FF2B5EF4-FFF2-40B4-BE49-F238E27FC236}">
                <a16:creationId xmlns:a16="http://schemas.microsoft.com/office/drawing/2014/main" id="{B089B7EE-0D60-9CD6-6C79-E950F3BEFDFC}"/>
              </a:ext>
            </a:extLst>
          </p:cNvPr>
          <p:cNvSpPr txBox="1"/>
          <p:nvPr/>
        </p:nvSpPr>
        <p:spPr>
          <a:xfrm>
            <a:off x="225105" y="5607519"/>
            <a:ext cx="16827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1996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Java(1.0)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7E17A25-FBF7-D7E7-6642-E01BBB1DBB2D}"/>
              </a:ext>
            </a:extLst>
          </p:cNvPr>
          <p:cNvCxnSpPr/>
          <p:nvPr/>
        </p:nvCxnSpPr>
        <p:spPr>
          <a:xfrm flipV="1">
            <a:off x="6841805" y="350884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5">
            <a:extLst>
              <a:ext uri="{FF2B5EF4-FFF2-40B4-BE49-F238E27FC236}">
                <a16:creationId xmlns:a16="http://schemas.microsoft.com/office/drawing/2014/main" id="{AE0284C5-DD6B-BCFA-6FA0-F3DB5483B091}"/>
              </a:ext>
            </a:extLst>
          </p:cNvPr>
          <p:cNvSpPr txBox="1"/>
          <p:nvPr/>
        </p:nvSpPr>
        <p:spPr>
          <a:xfrm>
            <a:off x="7237093" y="3346919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Java(12.0)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D3827A06-548C-1001-7ED5-41E959796262}"/>
              </a:ext>
            </a:extLst>
          </p:cNvPr>
          <p:cNvSpPr txBox="1"/>
          <p:nvPr/>
        </p:nvSpPr>
        <p:spPr>
          <a:xfrm>
            <a:off x="5828980" y="2929406"/>
            <a:ext cx="2141538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2019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Java(13.0)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2493A54E-3370-5B29-37FD-E975043DACD5}"/>
              </a:ext>
            </a:extLst>
          </p:cNvPr>
          <p:cNvSpPr txBox="1"/>
          <p:nvPr/>
        </p:nvSpPr>
        <p:spPr>
          <a:xfrm>
            <a:off x="6446429" y="2601588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2020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Java(14.0)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同心圆 95">
            <a:extLst>
              <a:ext uri="{FF2B5EF4-FFF2-40B4-BE49-F238E27FC236}">
                <a16:creationId xmlns:a16="http://schemas.microsoft.com/office/drawing/2014/main" id="{C4253E37-09F7-FFDF-7215-737BFBE0472E}"/>
              </a:ext>
            </a:extLst>
          </p:cNvPr>
          <p:cNvSpPr/>
          <p:nvPr/>
        </p:nvSpPr>
        <p:spPr>
          <a:xfrm>
            <a:off x="7149780" y="3402481"/>
            <a:ext cx="144463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366490B-22DA-ED34-7963-D73853973B45}"/>
              </a:ext>
            </a:extLst>
          </p:cNvPr>
          <p:cNvCxnSpPr/>
          <p:nvPr/>
        </p:nvCxnSpPr>
        <p:spPr>
          <a:xfrm flipV="1">
            <a:off x="7257730" y="3319931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同心圆 95">
            <a:extLst>
              <a:ext uri="{FF2B5EF4-FFF2-40B4-BE49-F238E27FC236}">
                <a16:creationId xmlns:a16="http://schemas.microsoft.com/office/drawing/2014/main" id="{F6EC7D08-19AD-E568-B2CF-F825670D4251}"/>
              </a:ext>
            </a:extLst>
          </p:cNvPr>
          <p:cNvSpPr/>
          <p:nvPr/>
        </p:nvSpPr>
        <p:spPr>
          <a:xfrm>
            <a:off x="7554593" y="3215156"/>
            <a:ext cx="144462" cy="144463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8E9EE62-AA6E-203D-C8E3-8D60B6AA3A7D}"/>
              </a:ext>
            </a:extLst>
          </p:cNvPr>
          <p:cNvCxnSpPr/>
          <p:nvPr/>
        </p:nvCxnSpPr>
        <p:spPr>
          <a:xfrm flipV="1">
            <a:off x="7699055" y="312784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同心圆 95">
            <a:extLst>
              <a:ext uri="{FF2B5EF4-FFF2-40B4-BE49-F238E27FC236}">
                <a16:creationId xmlns:a16="http://schemas.microsoft.com/office/drawing/2014/main" id="{AA8199F9-4C51-ED4F-1E47-CD962ED6DDAA}"/>
              </a:ext>
            </a:extLst>
          </p:cNvPr>
          <p:cNvSpPr/>
          <p:nvPr/>
        </p:nvSpPr>
        <p:spPr>
          <a:xfrm>
            <a:off x="7995918" y="3023069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D873E167-2326-01CF-3FA7-4D58152951C0}"/>
              </a:ext>
            </a:extLst>
          </p:cNvPr>
          <p:cNvSpPr txBox="1"/>
          <p:nvPr/>
        </p:nvSpPr>
        <p:spPr>
          <a:xfrm>
            <a:off x="8556126" y="2801349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2020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Java(15.0)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B4D9301-9CF8-8C71-4E9F-66660F2D590A}"/>
              </a:ext>
            </a:extLst>
          </p:cNvPr>
          <p:cNvCxnSpPr/>
          <p:nvPr/>
        </p:nvCxnSpPr>
        <p:spPr>
          <a:xfrm flipV="1">
            <a:off x="8134643" y="2918560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同心圆 95">
            <a:extLst>
              <a:ext uri="{FF2B5EF4-FFF2-40B4-BE49-F238E27FC236}">
                <a16:creationId xmlns:a16="http://schemas.microsoft.com/office/drawing/2014/main" id="{63096B8E-5BA4-854F-E7BC-DEF46037E19E}"/>
              </a:ext>
            </a:extLst>
          </p:cNvPr>
          <p:cNvSpPr/>
          <p:nvPr/>
        </p:nvSpPr>
        <p:spPr>
          <a:xfrm>
            <a:off x="8440239" y="2828601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2FD3B1A-687A-4E4D-0A3A-67BBD1F16B35}"/>
              </a:ext>
            </a:extLst>
          </p:cNvPr>
          <p:cNvCxnSpPr/>
          <p:nvPr/>
        </p:nvCxnSpPr>
        <p:spPr>
          <a:xfrm flipV="1">
            <a:off x="8556126" y="2733214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同心圆 95">
            <a:extLst>
              <a:ext uri="{FF2B5EF4-FFF2-40B4-BE49-F238E27FC236}">
                <a16:creationId xmlns:a16="http://schemas.microsoft.com/office/drawing/2014/main" id="{87A5F301-09A7-42E5-23E7-D5F03FD2C784}"/>
              </a:ext>
            </a:extLst>
          </p:cNvPr>
          <p:cNvSpPr/>
          <p:nvPr/>
        </p:nvSpPr>
        <p:spPr>
          <a:xfrm>
            <a:off x="8864191" y="2631489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DC6AEF01-3AF5-46AD-E4BF-B7B3D245E136}"/>
              </a:ext>
            </a:extLst>
          </p:cNvPr>
          <p:cNvSpPr txBox="1"/>
          <p:nvPr/>
        </p:nvSpPr>
        <p:spPr>
          <a:xfrm>
            <a:off x="7235978" y="2274568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2021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Java(16.0)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ABC8DF0-D4A3-31B1-4E86-C4C588903FBA}"/>
              </a:ext>
            </a:extLst>
          </p:cNvPr>
          <p:cNvCxnSpPr/>
          <p:nvPr/>
        </p:nvCxnSpPr>
        <p:spPr>
          <a:xfrm flipV="1">
            <a:off x="8999111" y="2531186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同心圆 95">
            <a:extLst>
              <a:ext uri="{FF2B5EF4-FFF2-40B4-BE49-F238E27FC236}">
                <a16:creationId xmlns:a16="http://schemas.microsoft.com/office/drawing/2014/main" id="{CCB72B86-D6C3-C2F3-B467-F15066615968}"/>
              </a:ext>
            </a:extLst>
          </p:cNvPr>
          <p:cNvSpPr/>
          <p:nvPr/>
        </p:nvSpPr>
        <p:spPr>
          <a:xfrm>
            <a:off x="9307176" y="2429461"/>
            <a:ext cx="144462" cy="144462"/>
          </a:xfrm>
          <a:prstGeom prst="don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TextBox 15">
            <a:extLst>
              <a:ext uri="{FF2B5EF4-FFF2-40B4-BE49-F238E27FC236}">
                <a16:creationId xmlns:a16="http://schemas.microsoft.com/office/drawing/2014/main" id="{427FF404-6750-8F4A-7E2D-493C49C082AF}"/>
              </a:ext>
            </a:extLst>
          </p:cNvPr>
          <p:cNvSpPr txBox="1"/>
          <p:nvPr/>
        </p:nvSpPr>
        <p:spPr>
          <a:xfrm>
            <a:off x="9653740" y="2380253"/>
            <a:ext cx="2247340" cy="34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2021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Java(17.0) LTS</a:t>
            </a:r>
            <a:endParaRPr lang="zh-CN" altLang="en-US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55427FF-6D19-CE53-6A96-56F458A2396E}"/>
              </a:ext>
            </a:extLst>
          </p:cNvPr>
          <p:cNvCxnSpPr/>
          <p:nvPr/>
        </p:nvCxnSpPr>
        <p:spPr>
          <a:xfrm flipV="1">
            <a:off x="9442113" y="2325615"/>
            <a:ext cx="325438" cy="142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同心圆 95">
            <a:extLst>
              <a:ext uri="{FF2B5EF4-FFF2-40B4-BE49-F238E27FC236}">
                <a16:creationId xmlns:a16="http://schemas.microsoft.com/office/drawing/2014/main" id="{3831A297-0638-741D-41BD-E0147890377A}"/>
              </a:ext>
            </a:extLst>
          </p:cNvPr>
          <p:cNvSpPr/>
          <p:nvPr/>
        </p:nvSpPr>
        <p:spPr>
          <a:xfrm>
            <a:off x="9759703" y="2223890"/>
            <a:ext cx="144462" cy="144462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01F48B02-89CF-9249-5CE1-231E02C98BB7}"/>
              </a:ext>
            </a:extLst>
          </p:cNvPr>
          <p:cNvSpPr txBox="1"/>
          <p:nvPr/>
        </p:nvSpPr>
        <p:spPr>
          <a:xfrm>
            <a:off x="9024690" y="1771640"/>
            <a:ext cx="1758950" cy="3434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2022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(18.0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6EAC-E1A7-D2CE-9DC8-545D3CB836C7}"/>
              </a:ext>
            </a:extLst>
          </p:cNvPr>
          <p:cNvSpPr txBox="1"/>
          <p:nvPr/>
        </p:nvSpPr>
        <p:spPr>
          <a:xfrm>
            <a:off x="6536075" y="5702768"/>
            <a:ext cx="4690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LTS (long-term support) : 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长期支持版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 descr="奔跑小黄脸表情包">
            <a:extLst>
              <a:ext uri="{FF2B5EF4-FFF2-40B4-BE49-F238E27FC236}">
                <a16:creationId xmlns:a16="http://schemas.microsoft.com/office/drawing/2014/main" id="{E426CD78-CE06-9711-B074-640B71DD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7" y="231610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8CD63FAA-B201-77F8-C04B-E644D2A75618}"/>
              </a:ext>
            </a:extLst>
          </p:cNvPr>
          <p:cNvSpPr/>
          <p:nvPr/>
        </p:nvSpPr>
        <p:spPr>
          <a:xfrm>
            <a:off x="2170586" y="1457271"/>
            <a:ext cx="2942432" cy="1266409"/>
          </a:xfrm>
          <a:prstGeom prst="wedgeRoundRectCallout">
            <a:avLst>
              <a:gd name="adj1" fmla="val -49320"/>
              <a:gd name="adj2" fmla="val 6550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到官网下</a:t>
            </a:r>
            <a:r>
              <a:rPr lang="en-US" altLang="zh-CN">
                <a:latin typeface="Alibaba PuHuiTi M"/>
              </a:rPr>
              <a:t>!</a:t>
            </a:r>
          </a:p>
          <a:p>
            <a:pPr algn="ctr"/>
            <a:r>
              <a:rPr lang="zh-CN" altLang="en-US">
                <a:latin typeface="Alibaba PuHuiTi M"/>
              </a:rPr>
              <a:t>要不以后丢人 </a:t>
            </a:r>
            <a:r>
              <a:rPr lang="en-US" altLang="zh-CN">
                <a:latin typeface="Alibaba PuHuiTi M"/>
              </a:rPr>
              <a:t>!!!</a:t>
            </a:r>
            <a:endParaRPr lang="zh-CN" altLang="en-US">
              <a:latin typeface="Alibaba PuHuiTi M"/>
            </a:endParaRPr>
          </a:p>
        </p:txBody>
      </p:sp>
    </p:spTree>
    <p:extLst>
      <p:ext uri="{BB962C8B-B14F-4D97-AF65-F5344CB8AC3E}">
        <p14:creationId xmlns:p14="http://schemas.microsoft.com/office/powerpoint/2010/main" val="24206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下载 </a:t>
            </a:r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23B3687-4E59-BD15-11D1-D547F234766C}"/>
              </a:ext>
            </a:extLst>
          </p:cNvPr>
          <p:cNvSpPr txBox="1"/>
          <p:nvPr/>
        </p:nvSpPr>
        <p:spPr>
          <a:xfrm>
            <a:off x="710880" y="1635973"/>
            <a:ext cx="7543800" cy="708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通过官方网站获取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/>
              </a:rPr>
              <a:t>http://www.oracle.com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423219C-5BC6-C9C8-7388-8EC2BBFE91AD}"/>
              </a:ext>
            </a:extLst>
          </p:cNvPr>
          <p:cNvSpPr txBox="1"/>
          <p:nvPr/>
        </p:nvSpPr>
        <p:spPr>
          <a:xfrm>
            <a:off x="710880" y="2596940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注意：针对不同操作系统，下载对应的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6379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安装 </a:t>
            </a:r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Picture 2" descr="求你了">
            <a:extLst>
              <a:ext uri="{FF2B5EF4-FFF2-40B4-BE49-F238E27FC236}">
                <a16:creationId xmlns:a16="http://schemas.microsoft.com/office/drawing/2014/main" id="{8686D5B2-FA8F-6D42-4078-BE3E1743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02" y="1723496"/>
            <a:ext cx="3115865" cy="30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5E15A9B-0B55-EAAA-34E1-24348775976C}"/>
              </a:ext>
            </a:extLst>
          </p:cNvPr>
          <p:cNvSpPr txBox="1"/>
          <p:nvPr/>
        </p:nvSpPr>
        <p:spPr>
          <a:xfrm>
            <a:off x="710880" y="1635973"/>
            <a:ext cx="7543800" cy="1900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安装到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自己能找到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 [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纯英文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的路径下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Alibaba PuHuiTi M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Alibaba PuHuiTi M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Alibaba PuHuiTi M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D:\Develop\jdk</a:t>
            </a:r>
          </a:p>
        </p:txBody>
      </p:sp>
    </p:spTree>
    <p:extLst>
      <p:ext uri="{BB962C8B-B14F-4D97-AF65-F5344CB8AC3E}">
        <p14:creationId xmlns:p14="http://schemas.microsoft.com/office/powerpoint/2010/main" val="7856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安装 </a:t>
            </a:r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07D0F-5271-F8F9-EEC7-FC6F5316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839152"/>
            <a:ext cx="8677275" cy="3629025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2187E2A-2BDD-EDCE-A7A7-FB2443AD4B9D}"/>
              </a:ext>
            </a:extLst>
          </p:cNvPr>
          <p:cNvSpPr txBox="1"/>
          <p:nvPr/>
        </p:nvSpPr>
        <p:spPr>
          <a:xfrm>
            <a:off x="710880" y="1635973"/>
            <a:ext cx="7543800" cy="7927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M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校验是否安装成功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Alibaba PuHuiTi M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-version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Alibaba PuHuiTi M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0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>
                <a:latin typeface="Consolas" panose="020B0609020204030204" pitchFamily="49" charset="0"/>
              </a:rPr>
              <a:t>第一个 </a:t>
            </a:r>
            <a:r>
              <a:rPr lang="en-US" altLang="zh-CN">
                <a:latin typeface="Consolas" panose="020B0609020204030204" pitchFamily="49" charset="0"/>
              </a:rPr>
              <a:t>Java </a:t>
            </a:r>
            <a:r>
              <a:rPr lang="zh-CN" altLang="en-US">
                <a:latin typeface="Consolas" panose="020B0609020204030204" pitchFamily="49" charset="0"/>
              </a:rPr>
              <a:t>程序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8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HelloWorld </a:t>
            </a:r>
            <a:r>
              <a:rPr kumimoji="1" lang="zh-CN" altLang="en-US" dirty="0">
                <a:solidFill>
                  <a:srgbClr val="C00000"/>
                </a:solidFill>
              </a:rPr>
              <a:t>介绍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88FCFEB-4049-41FC-AD74-2232345E87EA}"/>
              </a:ext>
            </a:extLst>
          </p:cNvPr>
          <p:cNvSpPr txBox="1"/>
          <p:nvPr/>
        </p:nvSpPr>
        <p:spPr>
          <a:xfrm>
            <a:off x="710880" y="1922024"/>
            <a:ext cx="8813800" cy="79643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中文意思是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『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你好世界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』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该程序的效果就是在让程序帮我们展示一段文字，内容为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HelloWorld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2785C7-32CF-4791-A98F-438CED93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2" y="2915578"/>
            <a:ext cx="50958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</a:t>
            </a:r>
            <a:r>
              <a:rPr kumimoji="1" lang="zh-CN" altLang="en-US" dirty="0">
                <a:solidFill>
                  <a:srgbClr val="C00000"/>
                </a:solidFill>
              </a:rPr>
              <a:t>程序开发的三个步骤</a:t>
            </a: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FF3B4299-CF6E-466E-BA90-9535198DE57C}"/>
              </a:ext>
            </a:extLst>
          </p:cNvPr>
          <p:cNvSpPr/>
          <p:nvPr/>
        </p:nvSpPr>
        <p:spPr>
          <a:xfrm>
            <a:off x="884448" y="2426791"/>
            <a:ext cx="1344084" cy="3640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333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333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编写代码</a:t>
            </a:r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id="{BC156096-9AC4-4930-8E87-E8BECB08BC9E}"/>
              </a:ext>
            </a:extLst>
          </p:cNvPr>
          <p:cNvSpPr/>
          <p:nvPr/>
        </p:nvSpPr>
        <p:spPr>
          <a:xfrm>
            <a:off x="3057343" y="2435642"/>
            <a:ext cx="1346200" cy="3640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333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333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编译代码</a:t>
            </a:r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id="{2A29E2D1-4AFC-4BEF-B35F-DBE5671F3740}"/>
              </a:ext>
            </a:extLst>
          </p:cNvPr>
          <p:cNvSpPr/>
          <p:nvPr/>
        </p:nvSpPr>
        <p:spPr>
          <a:xfrm>
            <a:off x="5025841" y="2435642"/>
            <a:ext cx="1346200" cy="3640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333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333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运行代码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1F5700A-1AF6-4FBB-8466-2F81A2E7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32" y="2782391"/>
            <a:ext cx="332316" cy="80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A21BDB9-8D43-4AA2-AFA3-38B4900E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28" y="2791242"/>
            <a:ext cx="334433" cy="80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9A66A79-5645-4225-8AC6-A27AC782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6" y="2791242"/>
            <a:ext cx="334433" cy="80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8E0E0CF-6355-4ECE-B54B-D11289B4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047" y="3717958"/>
            <a:ext cx="635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1BEAA2D-C929-46B2-B185-39552EFDE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810" y="3726809"/>
            <a:ext cx="635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4708750-92F3-480F-9BE2-981D3B7F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65" y="3615006"/>
            <a:ext cx="1481667" cy="123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8D16EC-11D9-442F-AB3F-1EBEA4B465DE}"/>
              </a:ext>
            </a:extLst>
          </p:cNvPr>
          <p:cNvGrpSpPr>
            <a:grpSpLocks/>
          </p:cNvGrpSpPr>
          <p:nvPr/>
        </p:nvGrpSpPr>
        <p:grpSpPr bwMode="auto">
          <a:xfrm>
            <a:off x="3070044" y="3701410"/>
            <a:ext cx="1344084" cy="766233"/>
            <a:chOff x="2972990" y="4083918"/>
            <a:chExt cx="1008732" cy="576064"/>
          </a:xfrm>
        </p:grpSpPr>
        <p:sp>
          <p:nvSpPr>
            <p:cNvPr id="16" name="圆角矩形 22">
              <a:extLst>
                <a:ext uri="{FF2B5EF4-FFF2-40B4-BE49-F238E27FC236}">
                  <a16:creationId xmlns:a16="http://schemas.microsoft.com/office/drawing/2014/main" id="{D25685D6-C88A-45F4-B9EA-6E78D30D6899}"/>
                </a:ext>
              </a:extLst>
            </p:cNvPr>
            <p:cNvSpPr/>
            <p:nvPr/>
          </p:nvSpPr>
          <p:spPr>
            <a:xfrm>
              <a:off x="2972990" y="4083918"/>
              <a:ext cx="1008732" cy="57606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sz="1333" b="1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1333" b="1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333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编译器</a:t>
              </a: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05786E9-0CEF-4F64-9D1E-C754412F6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745" y="4151252"/>
              <a:ext cx="403244" cy="372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DC2A7BF0-7094-48DD-9A03-6983129CF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4" y="4776292"/>
            <a:ext cx="13440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err="1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Xxx.java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源文件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56B32978-3E3A-4678-9338-8628AF34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877" y="4863312"/>
            <a:ext cx="1646767" cy="7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333" dirty="0" err="1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Xxx.class</a:t>
            </a:r>
            <a:r>
              <a:rPr lang="zh-CN" altLang="en-US" sz="1333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  <a:endParaRPr lang="en-US" altLang="zh-CN" sz="1333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333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333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字节码文件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84ED7DF-31FB-4CEB-8256-0E109F7B66EF}"/>
              </a:ext>
            </a:extLst>
          </p:cNvPr>
          <p:cNvCxnSpPr>
            <a:cxnSpLocks/>
          </p:cNvCxnSpPr>
          <p:nvPr/>
        </p:nvCxnSpPr>
        <p:spPr>
          <a:xfrm>
            <a:off x="2010514" y="4124660"/>
            <a:ext cx="911362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FDF659D-61A5-46EE-97DB-FA695DE686C8}"/>
              </a:ext>
            </a:extLst>
          </p:cNvPr>
          <p:cNvCxnSpPr>
            <a:cxnSpLocks/>
          </p:cNvCxnSpPr>
          <p:nvPr/>
        </p:nvCxnSpPr>
        <p:spPr>
          <a:xfrm>
            <a:off x="4490328" y="4124660"/>
            <a:ext cx="781049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1FD40DE-DBA1-4231-BE87-33FEF58950AE}"/>
              </a:ext>
            </a:extLst>
          </p:cNvPr>
          <p:cNvCxnSpPr>
            <a:cxnSpLocks/>
          </p:cNvCxnSpPr>
          <p:nvPr/>
        </p:nvCxnSpPr>
        <p:spPr>
          <a:xfrm>
            <a:off x="6096000" y="4124660"/>
            <a:ext cx="966952" cy="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8">
            <a:extLst>
              <a:ext uri="{FF2B5EF4-FFF2-40B4-BE49-F238E27FC236}">
                <a16:creationId xmlns:a16="http://schemas.microsoft.com/office/drawing/2014/main" id="{D53CFF0B-B913-4416-A20F-8447F5F88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047" y="1651541"/>
            <a:ext cx="7543800" cy="37741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AD2B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编写代码，编译代码，运行代码</a:t>
            </a:r>
            <a:endParaRPr lang="en-US" altLang="zh-CN" sz="1400" b="1" dirty="0">
              <a:solidFill>
                <a:srgbClr val="AD2B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CDA3E8-CB05-4279-A2E1-B9DCF794A80B}"/>
              </a:ext>
            </a:extLst>
          </p:cNvPr>
          <p:cNvSpPr txBox="1"/>
          <p:nvPr/>
        </p:nvSpPr>
        <p:spPr>
          <a:xfrm rot="1105685">
            <a:off x="7273156" y="4035725"/>
            <a:ext cx="123546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endParaRPr lang="en-US" altLang="zh-CN" sz="1050" dirty="0">
              <a:solidFill>
                <a:schemeClr val="bg1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bg1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6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/>
      <p:bldP spid="19" grpId="0"/>
      <p:bldP spid="23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HelloWorld </a:t>
            </a:r>
            <a:r>
              <a:rPr kumimoji="1" lang="zh-CN" altLang="en-US" dirty="0">
                <a:solidFill>
                  <a:srgbClr val="C00000"/>
                </a:solidFill>
              </a:rPr>
              <a:t>案例的编写和运行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789A9E3-B7B7-48C6-9A8F-754DD55CE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1685673"/>
            <a:ext cx="7543800" cy="13199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黑体" panose="02010609060101010101" pitchFamily="49" charset="-122"/>
              <a:buAutoNum type="circleNumDbPlain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新建文本文档文件，修改名称为 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HelloWorld.java</a:t>
            </a:r>
          </a:p>
          <a:p>
            <a:pPr>
              <a:lnSpc>
                <a:spcPct val="200000"/>
              </a:lnSpc>
              <a:buFont typeface="黑体" panose="02010609060101010101" pitchFamily="49" charset="-122"/>
              <a:buAutoNum type="circleNumDbPlain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用记事本打开 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HelloWorld.java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文件，输写程序内容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buFont typeface="黑体" panose="02010609060101010101" pitchFamily="49" charset="-122"/>
              <a:buAutoNum type="circleNumDbPlain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javac.exe [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  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java.exe [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B9005-87E6-4423-A0FA-D6B13F6E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528" y="3287630"/>
            <a:ext cx="5516033" cy="171026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352B20-370A-4E8E-AA34-208A82D3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96" y="3005650"/>
            <a:ext cx="7829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Consolas" panose="020B0609020204030204" pitchFamily="49" charset="0"/>
              </a:rPr>
              <a:t>Java </a:t>
            </a:r>
            <a:r>
              <a:rPr lang="zh-CN" altLang="en-US">
                <a:latin typeface="Consolas" panose="020B0609020204030204" pitchFamily="49" charset="0"/>
              </a:rPr>
              <a:t>背景介绍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2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Consolas" panose="020B0609020204030204" pitchFamily="49" charset="0"/>
              </a:rPr>
              <a:t>HelloWord </a:t>
            </a:r>
            <a:r>
              <a:rPr lang="zh-CN" altLang="en-US">
                <a:latin typeface="Consolas" panose="020B0609020204030204" pitchFamily="49" charset="0"/>
              </a:rPr>
              <a:t>案例详解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64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HelloWorld </a:t>
            </a:r>
            <a:r>
              <a:rPr kumimoji="1" lang="zh-CN" altLang="en-US" dirty="0">
                <a:solidFill>
                  <a:srgbClr val="C00000"/>
                </a:solidFill>
              </a:rPr>
              <a:t>案例代码详解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3C67E95-F5BF-48CB-978B-47F443DA854C}"/>
              </a:ext>
            </a:extLst>
          </p:cNvPr>
          <p:cNvSpPr txBox="1"/>
          <p:nvPr/>
        </p:nvSpPr>
        <p:spPr>
          <a:xfrm>
            <a:off x="710880" y="2122651"/>
            <a:ext cx="5770944" cy="224676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HelloWorld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F90FD7A-98B6-4C9B-A885-B3C0E914B32E}"/>
              </a:ext>
            </a:extLst>
          </p:cNvPr>
          <p:cNvCxnSpPr/>
          <p:nvPr/>
        </p:nvCxnSpPr>
        <p:spPr>
          <a:xfrm flipV="1">
            <a:off x="1693572" y="1635973"/>
            <a:ext cx="5157989" cy="521238"/>
          </a:xfrm>
          <a:prstGeom prst="bentConnector3">
            <a:avLst>
              <a:gd name="adj1" fmla="val -62"/>
            </a:avLst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3036061E-DB29-4E5A-A016-CE94C4331CF6}"/>
              </a:ext>
            </a:extLst>
          </p:cNvPr>
          <p:cNvSpPr txBox="1"/>
          <p:nvPr/>
        </p:nvSpPr>
        <p:spPr>
          <a:xfrm>
            <a:off x="6851561" y="1362855"/>
            <a:ext cx="468692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：定义一个类，后面跟上的是类名称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A1874E5-DE2B-4468-B671-12CA47B48201}"/>
              </a:ext>
            </a:extLst>
          </p:cNvPr>
          <p:cNvCxnSpPr>
            <a:cxnSpLocks/>
          </p:cNvCxnSpPr>
          <p:nvPr/>
        </p:nvCxnSpPr>
        <p:spPr>
          <a:xfrm>
            <a:off x="1211766" y="2929054"/>
            <a:ext cx="5639795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>
            <a:extLst>
              <a:ext uri="{FF2B5EF4-FFF2-40B4-BE49-F238E27FC236}">
                <a16:creationId xmlns:a16="http://schemas.microsoft.com/office/drawing/2014/main" id="{C0863EF6-3DC6-4FBD-8108-5AE8FB1D8518}"/>
              </a:ext>
            </a:extLst>
          </p:cNvPr>
          <p:cNvSpPr txBox="1"/>
          <p:nvPr/>
        </p:nvSpPr>
        <p:spPr>
          <a:xfrm>
            <a:off x="6851561" y="2658026"/>
            <a:ext cx="489615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程序执行时的入口点，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方法也称之为主方法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66D8C4-C99F-47D1-BDEF-134B51F6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18" y="2568695"/>
            <a:ext cx="5157989" cy="1354679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F7E5577-E409-4AC2-B3C8-25E91838B61C}"/>
              </a:ext>
            </a:extLst>
          </p:cNvPr>
          <p:cNvCxnSpPr/>
          <p:nvPr/>
        </p:nvCxnSpPr>
        <p:spPr>
          <a:xfrm>
            <a:off x="1549831" y="3429000"/>
            <a:ext cx="530173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8">
            <a:extLst>
              <a:ext uri="{FF2B5EF4-FFF2-40B4-BE49-F238E27FC236}">
                <a16:creationId xmlns:a16="http://schemas.microsoft.com/office/drawing/2014/main" id="{3ECBBF87-D7A2-46EA-A727-F1867CA32418}"/>
              </a:ext>
            </a:extLst>
          </p:cNvPr>
          <p:cNvSpPr txBox="1"/>
          <p:nvPr/>
        </p:nvSpPr>
        <p:spPr>
          <a:xfrm>
            <a:off x="6851561" y="3200083"/>
            <a:ext cx="49891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打印语句，使程序在控制台打印双引号所包裹的内容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86558BF-252D-4F5D-BE2E-72A0841C5453}"/>
              </a:ext>
            </a:extLst>
          </p:cNvPr>
          <p:cNvSpPr/>
          <p:nvPr/>
        </p:nvSpPr>
        <p:spPr>
          <a:xfrm>
            <a:off x="2002665" y="2157211"/>
            <a:ext cx="1152659" cy="22891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24E8857-7BAE-416D-8DAA-2715CB76C782}"/>
              </a:ext>
            </a:extLst>
          </p:cNvPr>
          <p:cNvSpPr/>
          <p:nvPr/>
        </p:nvSpPr>
        <p:spPr>
          <a:xfrm>
            <a:off x="3596352" y="3028148"/>
            <a:ext cx="1152659" cy="22891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5554F5-4898-4D96-8DC6-32C80D306F6C}"/>
              </a:ext>
            </a:extLst>
          </p:cNvPr>
          <p:cNvCxnSpPr/>
          <p:nvPr/>
        </p:nvCxnSpPr>
        <p:spPr>
          <a:xfrm flipV="1">
            <a:off x="1110343" y="1661516"/>
            <a:ext cx="0" cy="502137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E94621F0-01F7-46F7-9AB6-946DEFF64A8D}"/>
              </a:ext>
            </a:extLst>
          </p:cNvPr>
          <p:cNvCxnSpPr>
            <a:cxnSpLocks/>
          </p:cNvCxnSpPr>
          <p:nvPr/>
        </p:nvCxnSpPr>
        <p:spPr>
          <a:xfrm rot="5400000">
            <a:off x="-831995" y="2923953"/>
            <a:ext cx="3230319" cy="654361"/>
          </a:xfrm>
          <a:prstGeom prst="bentConnector3">
            <a:avLst>
              <a:gd name="adj1" fmla="val 544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8">
            <a:extLst>
              <a:ext uri="{FF2B5EF4-FFF2-40B4-BE49-F238E27FC236}">
                <a16:creationId xmlns:a16="http://schemas.microsoft.com/office/drawing/2014/main" id="{80FE544F-BEDE-4562-B1E7-6A7F3D55EF8A}"/>
              </a:ext>
            </a:extLst>
          </p:cNvPr>
          <p:cNvSpPr txBox="1"/>
          <p:nvPr/>
        </p:nvSpPr>
        <p:spPr>
          <a:xfrm>
            <a:off x="200235" y="4925865"/>
            <a:ext cx="731466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权限修饰符，后面会详细讲解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对于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暂时理解：限制类名称和文件名需要保持一致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8" grpId="1"/>
      <p:bldP spid="18" grpId="2"/>
      <p:bldP spid="21" grpId="0"/>
      <p:bldP spid="22" grpId="0" animBg="1"/>
      <p:bldP spid="27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HelloWorld </a:t>
            </a:r>
            <a:r>
              <a:rPr kumimoji="1" lang="zh-CN" altLang="en-US" dirty="0">
                <a:solidFill>
                  <a:srgbClr val="C00000"/>
                </a:solidFill>
              </a:rPr>
              <a:t>案例常见问题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4E581-1D80-8D43-FBEA-FD6D693A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22" y="2897670"/>
            <a:ext cx="2637128" cy="288658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AF78A86-61C2-24D2-4576-D2F3E63DE042}"/>
              </a:ext>
            </a:extLst>
          </p:cNvPr>
          <p:cNvSpPr txBox="1">
            <a:spLocks/>
          </p:cNvSpPr>
          <p:nvPr/>
        </p:nvSpPr>
        <p:spPr>
          <a:xfrm>
            <a:off x="5461966" y="5784256"/>
            <a:ext cx="2558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14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格</a:t>
            </a:r>
            <a:r>
              <a:rPr lang="zh-CN" altLang="en-US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蕾丝</a:t>
            </a:r>
            <a:r>
              <a:rPr lang="en-US" altLang="zh-CN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赫伯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AB52F78-7BEE-EFCD-D0B3-38AF281CD461}"/>
              </a:ext>
            </a:extLst>
          </p:cNvPr>
          <p:cNvSpPr txBox="1">
            <a:spLocks/>
          </p:cNvSpPr>
          <p:nvPr/>
        </p:nvSpPr>
        <p:spPr>
          <a:xfrm>
            <a:off x="3294234" y="1584471"/>
            <a:ext cx="83251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原意是臭虫或者虫子，现在用来指代在电脑系统或者程序中隐藏的一些问题或者漏洞。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339D44-B62C-48F2-93F5-110AE5DE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22" y="3194508"/>
            <a:ext cx="3803125" cy="22792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631CD2-FB3D-8096-5D82-42315C65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6" y="3152409"/>
            <a:ext cx="4254359" cy="2377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788651-4A84-38EF-3DE6-412AFF5F8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63" y="1454046"/>
            <a:ext cx="27051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HelloWorld </a:t>
            </a:r>
            <a:r>
              <a:rPr kumimoji="1" lang="zh-CN" altLang="en-US" dirty="0">
                <a:solidFill>
                  <a:srgbClr val="C00000"/>
                </a:solidFill>
              </a:rPr>
              <a:t>案例常见问题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AB52F78-7BEE-EFCD-D0B3-38AF281CD461}"/>
              </a:ext>
            </a:extLst>
          </p:cNvPr>
          <p:cNvSpPr txBox="1">
            <a:spLocks/>
          </p:cNvSpPr>
          <p:nvPr/>
        </p:nvSpPr>
        <p:spPr>
          <a:xfrm>
            <a:off x="3294234" y="1584471"/>
            <a:ext cx="83251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原意是臭虫或者虫子，现在用来指代在电脑系统或者程序中隐藏的一些问题或者漏洞。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788651-4A84-38EF-3DE6-412AFF5F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3" y="1454046"/>
            <a:ext cx="2705100" cy="1362075"/>
          </a:xfrm>
          <a:prstGeom prst="rect">
            <a:avLst/>
          </a:prstGeom>
        </p:spPr>
      </p:pic>
      <p:pic>
        <p:nvPicPr>
          <p:cNvPr id="6" name="图片 5" descr="画着卡通人物&#10;&#10;描述已自动生成">
            <a:extLst>
              <a:ext uri="{FF2B5EF4-FFF2-40B4-BE49-F238E27FC236}">
                <a16:creationId xmlns:a16="http://schemas.microsoft.com/office/drawing/2014/main" id="{8018E8BB-F9EA-6371-9ECD-D3858FC1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3" y="2909680"/>
            <a:ext cx="7405375" cy="33509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0A16EE-40A2-5A55-60DA-C0C174BC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18" y="4020530"/>
            <a:ext cx="830652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HelloWorld </a:t>
            </a:r>
            <a:r>
              <a:rPr kumimoji="1" lang="zh-CN" altLang="en-US" dirty="0">
                <a:solidFill>
                  <a:srgbClr val="C00000"/>
                </a:solidFill>
              </a:rPr>
              <a:t>案例常见问题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A79DE-753F-CC87-A6F7-A6EFFE7C58F3}"/>
              </a:ext>
            </a:extLst>
          </p:cNvPr>
          <p:cNvSpPr txBox="1"/>
          <p:nvPr/>
        </p:nvSpPr>
        <p:spPr>
          <a:xfrm>
            <a:off x="710880" y="1457271"/>
            <a:ext cx="6129336" cy="482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的文件扩展名没有勾选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代码写了，但是忘记保存了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文件名和类名不一致。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大小写错误，单词拼写错误，存在中文符号，找不到main方法。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括号不配对。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编译或执行工具使用不当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76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309256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的文件扩展名没有勾选。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EFD2F4-82DB-4687-A94F-C9C4019B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44" y="2198162"/>
            <a:ext cx="8110701" cy="3029585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B2120A35-12B7-4888-8D46-38731D40AAF6}"/>
              </a:ext>
            </a:extLst>
          </p:cNvPr>
          <p:cNvSpPr txBox="1"/>
          <p:nvPr/>
        </p:nvSpPr>
        <p:spPr>
          <a:xfrm>
            <a:off x="813163" y="5242858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解决方案：必须勾选文件扩展名，再新建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119225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309256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代码写对了，但是忘记保存了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172EF-EBF5-433F-AA2E-601DC18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" y="2115910"/>
            <a:ext cx="6515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6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3.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  文件名和类名不一致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9CA54C-AE22-405F-8ED0-0525EA76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4" y="2092412"/>
            <a:ext cx="5149099" cy="2179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68F54A-AC75-48A6-B42E-941E8025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17" y="4481566"/>
            <a:ext cx="87344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13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4.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  大小写错误，单词拼写错误，存在中文符号，找不到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main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方法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5ECCBD-5F26-43BC-96D0-E7670CB4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7" y="2078896"/>
            <a:ext cx="6189835" cy="2180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D49E57-D83D-4B7F-9205-EC769375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8" y="4508786"/>
            <a:ext cx="6451594" cy="19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5.  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括号不配对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0AE28-6A6B-4E37-B863-AC5B3649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1" y="2045944"/>
            <a:ext cx="5843845" cy="2058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C57688-A56E-4127-A818-DE60E10E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1" y="4334333"/>
            <a:ext cx="6696649" cy="20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</a:t>
            </a:r>
            <a:r>
              <a:rPr kumimoji="1" lang="zh-CN" altLang="en-US" dirty="0">
                <a:solidFill>
                  <a:srgbClr val="C00000"/>
                </a:solidFill>
              </a:rPr>
              <a:t>背景故事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43717677-0BB1-4C74-A9A4-BA8BB7E7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34" y="3429001"/>
            <a:ext cx="2307167" cy="30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6EC18E-B43F-46B8-871A-FF0734EF6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4" y="2169585"/>
            <a:ext cx="3071284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7771EC91-4891-4DF6-9DBD-1BDC27B9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67" y="1697567"/>
            <a:ext cx="2019300" cy="198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C509634B-DA74-4A1A-9974-C88EDC471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185" y="4235451"/>
            <a:ext cx="1983316" cy="198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E0146F-7CA8-43C8-B265-473644B6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1" y="1924051"/>
            <a:ext cx="1547283" cy="149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3">
            <a:extLst>
              <a:ext uri="{FF2B5EF4-FFF2-40B4-BE49-F238E27FC236}">
                <a16:creationId xmlns:a16="http://schemas.microsoft.com/office/drawing/2014/main" id="{1081D4CD-B864-4A80-A172-A8D41A766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85" y="2755901"/>
            <a:ext cx="63373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1F08DD-DF57-4855-B208-DC28356C4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17" y="4042833"/>
            <a:ext cx="2944283" cy="235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E34CC1-B789-4CAD-A3D0-EEBBCEB2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5365751"/>
            <a:ext cx="1225551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C:\Users\admin\Desktop\816222-20150928161843261-1576526614.png">
            <a:extLst>
              <a:ext uri="{FF2B5EF4-FFF2-40B4-BE49-F238E27FC236}">
                <a16:creationId xmlns:a16="http://schemas.microsoft.com/office/drawing/2014/main" id="{4708C6D0-DA7E-4670-8661-8DBC570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" y="3655485"/>
            <a:ext cx="2368551" cy="141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F5CDFC-91F0-4574-A2C7-5F70A2BB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8" y="4972051"/>
            <a:ext cx="2044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22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AFB73FC-3FE3-4CF2-9FEB-6732D3AE8102}"/>
              </a:ext>
            </a:extLst>
          </p:cNvPr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6.  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编译、执行使用不当。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32498-B831-4407-BE2B-1BF4BF90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7" y="2051668"/>
            <a:ext cx="64960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3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5B8C2620-5293-4823-BE59-F7F778EF062F}"/>
              </a:ext>
            </a:extLst>
          </p:cNvPr>
          <p:cNvSpPr txBox="1">
            <a:spLocks/>
          </p:cNvSpPr>
          <p:nvPr/>
        </p:nvSpPr>
        <p:spPr>
          <a:xfrm>
            <a:off x="1418872" y="1024894"/>
            <a:ext cx="9705447" cy="207073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2800" dirty="0">
                <a:solidFill>
                  <a:srgbClr val="B70004"/>
                </a:solidFill>
              </a:rPr>
              <a:t>一个什么错都犯过的程序员，才是真正的程序员！</a:t>
            </a:r>
          </a:p>
        </p:txBody>
      </p:sp>
      <p:pic>
        <p:nvPicPr>
          <p:cNvPr id="1026" name="Picture 2" descr="我可以 我能行！明天会更好！加油！真好_能行_真好_加油_更好_明天表情">
            <a:extLst>
              <a:ext uri="{FF2B5EF4-FFF2-40B4-BE49-F238E27FC236}">
                <a16:creationId xmlns:a16="http://schemas.microsoft.com/office/drawing/2014/main" id="{498E2A16-8FBA-5704-CFFD-2E057227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0099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94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A96BEB-2D66-C67F-34CE-C94E05E3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02"/>
            <a:ext cx="12192000" cy="48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1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上有字&#10;&#10;中度可信度描述已自动生成">
            <a:extLst>
              <a:ext uri="{FF2B5EF4-FFF2-40B4-BE49-F238E27FC236}">
                <a16:creationId xmlns:a16="http://schemas.microsoft.com/office/drawing/2014/main" id="{09016E86-52C5-1054-0204-FF2B30AC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2385060"/>
            <a:ext cx="3756660" cy="3756660"/>
          </a:xfrm>
          <a:prstGeom prst="rect">
            <a:avLst/>
          </a:prstGeom>
        </p:spPr>
      </p:pic>
      <p:pic>
        <p:nvPicPr>
          <p:cNvPr id="8" name="图片 7" descr="图片包含 人, 室内, 食物, 厨房&#10;&#10;描述已自动生成">
            <a:extLst>
              <a:ext uri="{FF2B5EF4-FFF2-40B4-BE49-F238E27FC236}">
                <a16:creationId xmlns:a16="http://schemas.microsoft.com/office/drawing/2014/main" id="{BF2B5147-4D56-DDE0-121C-0CE1157A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27" y="1987232"/>
            <a:ext cx="4668134" cy="41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8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JVM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JRE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JDK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222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JDK</a:t>
            </a:r>
            <a:r>
              <a:rPr kumimoji="1" lang="zh-CN" altLang="en-US" dirty="0">
                <a:solidFill>
                  <a:srgbClr val="C00000"/>
                </a:solidFill>
              </a:rPr>
              <a:t>的组成</a:t>
            </a:r>
          </a:p>
        </p:txBody>
      </p:sp>
      <p:sp>
        <p:nvSpPr>
          <p:cNvPr id="12" name="圆角矩形 9">
            <a:extLst>
              <a:ext uri="{FF2B5EF4-FFF2-40B4-BE49-F238E27FC236}">
                <a16:creationId xmlns:a16="http://schemas.microsoft.com/office/drawing/2014/main" id="{7B7B5D9D-54E5-4D2F-AE6E-74C8D3D7A062}"/>
              </a:ext>
            </a:extLst>
          </p:cNvPr>
          <p:cNvSpPr/>
          <p:nvPr/>
        </p:nvSpPr>
        <p:spPr>
          <a:xfrm>
            <a:off x="845326" y="3804887"/>
            <a:ext cx="1029154" cy="9872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类库</a:t>
            </a:r>
          </a:p>
        </p:txBody>
      </p:sp>
      <p:sp>
        <p:nvSpPr>
          <p:cNvPr id="13" name="圆角矩形 10">
            <a:extLst>
              <a:ext uri="{FF2B5EF4-FFF2-40B4-BE49-F238E27FC236}">
                <a16:creationId xmlns:a16="http://schemas.microsoft.com/office/drawing/2014/main" id="{B7D611DA-A47D-4A1F-ADBC-24F941A6B87F}"/>
              </a:ext>
            </a:extLst>
          </p:cNvPr>
          <p:cNvSpPr/>
          <p:nvPr/>
        </p:nvSpPr>
        <p:spPr>
          <a:xfrm>
            <a:off x="845328" y="2530292"/>
            <a:ext cx="1029152" cy="1002931"/>
          </a:xfrm>
          <a:prstGeom prst="roundRect">
            <a:avLst/>
          </a:prstGeom>
          <a:solidFill>
            <a:srgbClr val="D9F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itchFamily="34" charset="-122"/>
              </a:rPr>
              <a:t>JVM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1BD8C4-5FF4-436B-B0E0-4BE8B4F179EB}"/>
              </a:ext>
            </a:extLst>
          </p:cNvPr>
          <p:cNvSpPr txBox="1"/>
          <p:nvPr/>
        </p:nvSpPr>
        <p:spPr>
          <a:xfrm>
            <a:off x="4675035" y="1340676"/>
            <a:ext cx="7261928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Virtual Machine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真正运行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程序的地方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核心类库：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自己写好的程序，给程序员自己的程序调用的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Runtime Environment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Java的运行环境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Development Kit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开发工具包（包括上面所有）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3094F640-EACA-44C6-B272-E7792DC3B054}"/>
              </a:ext>
            </a:extLst>
          </p:cNvPr>
          <p:cNvSpPr/>
          <p:nvPr/>
        </p:nvSpPr>
        <p:spPr>
          <a:xfrm>
            <a:off x="1718240" y="2142794"/>
            <a:ext cx="3252083" cy="4279950"/>
          </a:xfrm>
          <a:prstGeom prst="rightBrace">
            <a:avLst>
              <a:gd name="adj1" fmla="val 8333"/>
              <a:gd name="adj2" fmla="val 517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E867B7-4CF2-455B-915E-215092F1F8E7}"/>
              </a:ext>
            </a:extLst>
          </p:cNvPr>
          <p:cNvSpPr txBox="1"/>
          <p:nvPr/>
        </p:nvSpPr>
        <p:spPr>
          <a:xfrm>
            <a:off x="5008659" y="4132634"/>
            <a:ext cx="1087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微软雅黑" pitchFamily="34" charset="-122"/>
              </a:rPr>
              <a:t>JDK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717A4827-2946-4CCA-93CF-38434CCCC2E1}"/>
              </a:ext>
            </a:extLst>
          </p:cNvPr>
          <p:cNvSpPr/>
          <p:nvPr/>
        </p:nvSpPr>
        <p:spPr>
          <a:xfrm>
            <a:off x="1847147" y="2448285"/>
            <a:ext cx="774711" cy="2447645"/>
          </a:xfrm>
          <a:prstGeom prst="rightBrac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FB63AF-9729-44DC-B367-C96AAAA27D35}"/>
              </a:ext>
            </a:extLst>
          </p:cNvPr>
          <p:cNvSpPr txBox="1"/>
          <p:nvPr/>
        </p:nvSpPr>
        <p:spPr>
          <a:xfrm>
            <a:off x="2604137" y="3472052"/>
            <a:ext cx="62651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JRE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8" name="圆角矩形 1">
            <a:extLst>
              <a:ext uri="{FF2B5EF4-FFF2-40B4-BE49-F238E27FC236}">
                <a16:creationId xmlns:a16="http://schemas.microsoft.com/office/drawing/2014/main" id="{6991F597-373E-4859-8584-92F54460A31C}"/>
              </a:ext>
            </a:extLst>
          </p:cNvPr>
          <p:cNvSpPr/>
          <p:nvPr/>
        </p:nvSpPr>
        <p:spPr>
          <a:xfrm>
            <a:off x="869287" y="5047086"/>
            <a:ext cx="1029154" cy="1224501"/>
          </a:xfrm>
          <a:prstGeom prst="roundRect">
            <a:avLst/>
          </a:prstGeom>
          <a:solidFill>
            <a:srgbClr val="FB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42B9A9-35E8-4324-BB65-6BE5E8236B8B}"/>
              </a:ext>
            </a:extLst>
          </p:cNvPr>
          <p:cNvSpPr txBox="1"/>
          <p:nvPr/>
        </p:nvSpPr>
        <p:spPr>
          <a:xfrm>
            <a:off x="914208" y="5214217"/>
            <a:ext cx="9329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</a:p>
          <a:p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400" dirty="0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465A94AD-21E9-432E-9FE6-982E0A548935}"/>
              </a:ext>
            </a:extLst>
          </p:cNvPr>
          <p:cNvSpPr txBox="1"/>
          <p:nvPr/>
        </p:nvSpPr>
        <p:spPr>
          <a:xfrm>
            <a:off x="6322099" y="4102647"/>
            <a:ext cx="4608543" cy="116955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1AFEBD-60CF-4B60-BCDE-D2DC3AEE2079}"/>
              </a:ext>
            </a:extLst>
          </p:cNvPr>
          <p:cNvSpPr/>
          <p:nvPr/>
        </p:nvSpPr>
        <p:spPr>
          <a:xfrm>
            <a:off x="7055795" y="4579700"/>
            <a:ext cx="1924216" cy="23083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5" grpId="0" animBg="1"/>
      <p:bldP spid="16" grpId="0"/>
      <p:bldP spid="20" grpId="0" animBg="1"/>
      <p:bldP spid="20" grpId="1" animBg="1"/>
      <p:bldP spid="3" grpId="0" animBg="1"/>
      <p:bldP spid="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>
                <a:latin typeface="Consolas" panose="020B0609020204030204" pitchFamily="49" charset="0"/>
              </a:rPr>
              <a:t>配置 </a:t>
            </a:r>
            <a:r>
              <a:rPr lang="en-US" altLang="zh-CN">
                <a:latin typeface="Consolas" panose="020B0609020204030204" pitchFamily="49" charset="0"/>
              </a:rPr>
              <a:t>JAVA_HOME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58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一个神奇的现象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30C57C-A338-3056-0AB5-8B0FDC236986}"/>
              </a:ext>
            </a:extLst>
          </p:cNvPr>
          <p:cNvSpPr txBox="1"/>
          <p:nvPr/>
        </p:nvSpPr>
        <p:spPr>
          <a:xfrm>
            <a:off x="710881" y="1457271"/>
            <a:ext cx="7261928" cy="100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目前写好的 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HelloWorld.java 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移动到其它盘符下好像也可以使用到 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javac.exe  java.exe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6164C3E-0842-42F4-E1A4-408087F741A3}"/>
              </a:ext>
            </a:extLst>
          </p:cNvPr>
          <p:cNvSpPr txBox="1"/>
          <p:nvPr/>
        </p:nvSpPr>
        <p:spPr>
          <a:xfrm>
            <a:off x="710881" y="2882178"/>
            <a:ext cx="10749599" cy="83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目前较新的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安装时会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自动配置 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的路径到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环境变量中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 </a:t>
            </a:r>
            <a:endParaRPr lang="en-US" altLang="zh-CN" sz="160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因此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可以直接使用</a:t>
            </a:r>
            <a:endParaRPr lang="zh-CN" altLang="en-US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45B49D-6E5E-7040-594D-672146FF766E}"/>
              </a:ext>
            </a:extLst>
          </p:cNvPr>
          <p:cNvSpPr txBox="1"/>
          <p:nvPr/>
        </p:nvSpPr>
        <p:spPr>
          <a:xfrm>
            <a:off x="710881" y="4102732"/>
            <a:ext cx="6446935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893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帮助我们配置的环境，仅仅包含了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个工具。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1218930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1218930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1218930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1218930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1218930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4BA299-8D61-5B57-060E-67B045AF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1" y="4826045"/>
            <a:ext cx="5657850" cy="14001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B18055C-DD6C-AE16-794B-201CEE9D45E8}"/>
              </a:ext>
            </a:extLst>
          </p:cNvPr>
          <p:cNvSpPr/>
          <p:nvPr/>
        </p:nvSpPr>
        <p:spPr>
          <a:xfrm>
            <a:off x="6827839" y="3718946"/>
            <a:ext cx="4826000" cy="124968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libaba PuHuiTi M"/>
              </a:rPr>
              <a:t>默认配置功能不全</a:t>
            </a:r>
            <a:endParaRPr lang="en-US" altLang="zh-CN" dirty="0">
              <a:latin typeface="Alibaba PuHuiTi M"/>
            </a:endParaRPr>
          </a:p>
          <a:p>
            <a:pPr algn="ctr"/>
            <a:r>
              <a:rPr lang="zh-CN" altLang="en-US" dirty="0">
                <a:latin typeface="Alibaba PuHuiTi M"/>
              </a:rPr>
              <a:t>影响到将来要学习的另一个开发软件</a:t>
            </a:r>
            <a:endParaRPr lang="en-US" altLang="zh-CN" dirty="0">
              <a:latin typeface="Alibaba PuHuiTi 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7B5475-3A72-5DFC-92CA-CAB2D2EF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83" y="5352412"/>
            <a:ext cx="4639556" cy="8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</p:spTree>
    <p:extLst>
      <p:ext uri="{BB962C8B-B14F-4D97-AF65-F5344CB8AC3E}">
        <p14:creationId xmlns:p14="http://schemas.microsoft.com/office/powerpoint/2010/main" val="285079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634C88-E17A-3322-405D-287FE833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58" y="793493"/>
            <a:ext cx="6050804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</a:t>
            </a:r>
            <a:r>
              <a:rPr kumimoji="1" lang="zh-CN" altLang="en-US" dirty="0">
                <a:solidFill>
                  <a:srgbClr val="C00000"/>
                </a:solidFill>
              </a:rPr>
              <a:t>背景故事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59010D-8DFB-4155-A052-C89A07CE57E4}"/>
              </a:ext>
            </a:extLst>
          </p:cNvPr>
          <p:cNvSpPr/>
          <p:nvPr/>
        </p:nvSpPr>
        <p:spPr>
          <a:xfrm>
            <a:off x="710880" y="2640677"/>
            <a:ext cx="6096000" cy="427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之父：詹姆斯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James Gosling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 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E90D0FC-79C1-4AA1-AF23-224F2BC92F91}"/>
              </a:ext>
            </a:extLst>
          </p:cNvPr>
          <p:cNvSpPr txBox="1"/>
          <p:nvPr/>
        </p:nvSpPr>
        <p:spPr>
          <a:xfrm>
            <a:off x="710880" y="1745326"/>
            <a:ext cx="8813800" cy="796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语言是美国 </a:t>
            </a:r>
            <a:r>
              <a:rPr lang="en-US" altLang="zh-CN" sz="1600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公司（</a:t>
            </a:r>
            <a:r>
              <a:rPr lang="en-US" altLang="zh-CN" sz="1600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Stanford University Network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1995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年推出的计算机语言。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后被 </a:t>
            </a:r>
            <a:r>
              <a:rPr lang="en-US" altLang="zh-CN" sz="1600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公司收购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C92784E5-658C-4B34-834F-A796166F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1" y="2923117"/>
            <a:ext cx="266276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5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6ED1F-3EF6-21C1-EA47-104CFBC1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68" y="2358318"/>
            <a:ext cx="10169463" cy="26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6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F6A141-E421-1860-CAAB-2A37CB91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18" y="803653"/>
            <a:ext cx="6050804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7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7AA42-FE06-4CE4-EB0A-08ADC86E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406" y="1198676"/>
            <a:ext cx="5159187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840ACFC-A759-AA54-7F05-104C0EED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58" y="773173"/>
            <a:ext cx="6050804" cy="592125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</p:spTree>
    <p:extLst>
      <p:ext uri="{BB962C8B-B14F-4D97-AF65-F5344CB8AC3E}">
        <p14:creationId xmlns:p14="http://schemas.microsoft.com/office/powerpoint/2010/main" val="1875648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2CEA6C-4950-88E8-B3DC-CBAB4248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3" y="1315501"/>
            <a:ext cx="5159187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056AF-0875-45A5-E46F-3AED6094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5" y="2317678"/>
            <a:ext cx="10287309" cy="266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8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36CFFD-6624-FA35-6031-BA718C92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3" y="793493"/>
            <a:ext cx="6050804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58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F652BE-DA36-CDBB-0245-A9383331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1" y="1583479"/>
            <a:ext cx="9320068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3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JAVA_HOME </a:t>
            </a:r>
            <a:r>
              <a:rPr kumimoji="1" lang="zh-CN" altLang="en-US" dirty="0">
                <a:solidFill>
                  <a:srgbClr val="C00000"/>
                </a:solidFill>
              </a:rPr>
              <a:t>配置方式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12AE0-0B91-0E77-E6BD-51092ED7B8E1}"/>
              </a:ext>
            </a:extLst>
          </p:cNvPr>
          <p:cNvSpPr txBox="1"/>
          <p:nvPr/>
        </p:nvSpPr>
        <p:spPr>
          <a:xfrm>
            <a:off x="710881" y="1457271"/>
            <a:ext cx="7261928" cy="2972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Win8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开始，电脑重启后可能会出现环境变量失效问题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解决方案：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重新打开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环境变量，无需做任何改动，点击确定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不使用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目录的完整路径配置到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B8179-C55E-9695-0EA3-DF0E6E15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1" y="2018864"/>
            <a:ext cx="9058275" cy="4505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B292A4-8B06-CEB3-55F1-D3F57DF9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4829175"/>
            <a:ext cx="79724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6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</a:t>
            </a:r>
            <a:r>
              <a:rPr kumimoji="1" lang="zh-CN" altLang="en-US" dirty="0">
                <a:solidFill>
                  <a:srgbClr val="C00000"/>
                </a:solidFill>
              </a:rPr>
              <a:t>三大平台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CB7D246-36EA-4185-A223-DDD9E9F7CB0B}"/>
              </a:ext>
            </a:extLst>
          </p:cNvPr>
          <p:cNvSpPr txBox="1"/>
          <p:nvPr/>
        </p:nvSpPr>
        <p:spPr>
          <a:xfrm>
            <a:off x="710880" y="1576768"/>
            <a:ext cx="8718551" cy="11657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Java SE</a:t>
            </a:r>
          </a:p>
          <a:p>
            <a:pPr marL="228594" indent="-2285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Java ME</a:t>
            </a:r>
          </a:p>
          <a:p>
            <a:pPr marL="228594" indent="-228594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Java EE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5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SE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509319A-DF2F-4614-A958-DFC299C13D38}"/>
              </a:ext>
            </a:extLst>
          </p:cNvPr>
          <p:cNvSpPr txBox="1"/>
          <p:nvPr/>
        </p:nvSpPr>
        <p:spPr>
          <a:xfrm>
            <a:off x="710880" y="1687581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SE : Java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语言的（标准版），用于桌面应用的开发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是其他两个版本的基础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4C53446-BE1D-486F-8ED0-3141BD9CF83C}"/>
              </a:ext>
            </a:extLst>
          </p:cNvPr>
          <p:cNvSpPr txBox="1"/>
          <p:nvPr/>
        </p:nvSpPr>
        <p:spPr>
          <a:xfrm>
            <a:off x="710880" y="2204048"/>
            <a:ext cx="8813800" cy="7084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桌面应用 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用户只要打开程序，</a:t>
            </a:r>
            <a:r>
              <a:rPr lang="zh-CN" altLang="en-US" sz="1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程序的界面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会让用户在最短的时间内找到他们需要的功能，同时主动带领用户完成他们的工作并得到最好的体验。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B4623-6EFD-46D2-BC84-DB17070D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31" y="3298363"/>
            <a:ext cx="1979083" cy="308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9F18F-0E87-490F-9434-40B0DBEB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47" y="3298364"/>
            <a:ext cx="3843867" cy="23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E9BADB39-FEE4-41B9-A8FE-386BB5601BE5}"/>
              </a:ext>
            </a:extLst>
          </p:cNvPr>
          <p:cNvSpPr txBox="1"/>
          <p:nvPr/>
        </p:nvSpPr>
        <p:spPr>
          <a:xfrm>
            <a:off x="710880" y="3043680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SE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的目的 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为今后要从事的 </a:t>
            </a:r>
            <a:r>
              <a:rPr lang="en-US" altLang="zh-CN" sz="14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EE 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开发，打基础。</a:t>
            </a:r>
            <a:endParaRPr lang="en-US" altLang="zh-CN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ME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E6772D4-E856-4140-99B9-50DE602898B8}"/>
              </a:ext>
            </a:extLst>
          </p:cNvPr>
          <p:cNvSpPr txBox="1"/>
          <p:nvPr/>
        </p:nvSpPr>
        <p:spPr>
          <a:xfrm>
            <a:off x="710880" y="1657804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ME : Java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语言的（小型版），用于嵌入式消费类电子设备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C9062BDC-AE64-4CAC-B736-C8EC4BAD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2597151"/>
            <a:ext cx="1513416" cy="342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9" descr="C:\Users\admin\Desktop\816222-20150928161843261-1576526614.png">
            <a:extLst>
              <a:ext uri="{FF2B5EF4-FFF2-40B4-BE49-F238E27FC236}">
                <a16:creationId xmlns:a16="http://schemas.microsoft.com/office/drawing/2014/main" id="{47DF5C09-0E86-4A6E-A4C5-F1129649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67" y="3488446"/>
            <a:ext cx="2368551" cy="141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E779EE-8D7B-4FF2-85FC-8AE943C0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82" y="2147325"/>
            <a:ext cx="6339519" cy="41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Java EE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E6772D4-E856-4140-99B9-50DE602898B8}"/>
              </a:ext>
            </a:extLst>
          </p:cNvPr>
          <p:cNvSpPr txBox="1"/>
          <p:nvPr/>
        </p:nvSpPr>
        <p:spPr>
          <a:xfrm>
            <a:off x="710880" y="1657804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EE : Java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语言的（企业版），用于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方向的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网站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62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208;#158208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58281</TotalTime>
  <Words>1559</Words>
  <Application>Microsoft Office PowerPoint</Application>
  <PresentationFormat>宽屏</PresentationFormat>
  <Paragraphs>241</Paragraphs>
  <Slides>59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59</vt:i4>
      </vt:variant>
    </vt:vector>
  </HeadingPairs>
  <TitlesOfParts>
    <vt:vector size="82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Java 介绍与环境搭建</vt:lpstr>
      <vt:lpstr>PowerPoint 演示文稿</vt:lpstr>
      <vt:lpstr>Java 背景介绍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跨平台性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JDK 的下载和安装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第一个 Java 程序</vt:lpstr>
      <vt:lpstr>PowerPoint 演示文稿</vt:lpstr>
      <vt:lpstr>PowerPoint 演示文稿</vt:lpstr>
      <vt:lpstr>PowerPoint 演示文稿</vt:lpstr>
      <vt:lpstr>HelloWord 案例详解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JVM、JRE、JDK</vt:lpstr>
      <vt:lpstr>PowerPoint 演示文稿</vt:lpstr>
      <vt:lpstr>配置 JAVA_HOME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2225</cp:revision>
  <dcterms:created xsi:type="dcterms:W3CDTF">2020-03-31T02:23:27Z</dcterms:created>
  <dcterms:modified xsi:type="dcterms:W3CDTF">2022-09-06T08:46:42Z</dcterms:modified>
</cp:coreProperties>
</file>